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6"/>
  </p:notesMasterIdLst>
  <p:sldIdLst>
    <p:sldId id="256" r:id="rId2"/>
    <p:sldId id="285" r:id="rId3"/>
    <p:sldId id="286" r:id="rId4"/>
    <p:sldId id="746" r:id="rId5"/>
    <p:sldId id="264" r:id="rId6"/>
    <p:sldId id="257" r:id="rId7"/>
    <p:sldId id="721" r:id="rId8"/>
    <p:sldId id="277" r:id="rId9"/>
    <p:sldId id="278" r:id="rId10"/>
    <p:sldId id="279" r:id="rId11"/>
    <p:sldId id="280" r:id="rId12"/>
    <p:sldId id="723" r:id="rId13"/>
    <p:sldId id="284" r:id="rId14"/>
    <p:sldId id="276" r:id="rId15"/>
    <p:sldId id="263" r:id="rId16"/>
    <p:sldId id="266" r:id="rId17"/>
    <p:sldId id="267" r:id="rId18"/>
    <p:sldId id="283" r:id="rId19"/>
    <p:sldId id="722" r:id="rId20"/>
    <p:sldId id="287" r:id="rId21"/>
    <p:sldId id="268" r:id="rId22"/>
    <p:sldId id="269" r:id="rId23"/>
    <p:sldId id="270" r:id="rId24"/>
    <p:sldId id="271" r:id="rId25"/>
    <p:sldId id="272" r:id="rId26"/>
    <p:sldId id="273" r:id="rId27"/>
    <p:sldId id="282" r:id="rId28"/>
    <p:sldId id="705" r:id="rId29"/>
    <p:sldId id="706" r:id="rId30"/>
    <p:sldId id="725" r:id="rId31"/>
    <p:sldId id="726" r:id="rId32"/>
    <p:sldId id="740" r:id="rId33"/>
    <p:sldId id="739" r:id="rId34"/>
    <p:sldId id="727" r:id="rId35"/>
    <p:sldId id="728" r:id="rId36"/>
    <p:sldId id="288" r:id="rId37"/>
    <p:sldId id="291" r:id="rId38"/>
    <p:sldId id="701" r:id="rId39"/>
    <p:sldId id="289" r:id="rId40"/>
    <p:sldId id="731" r:id="rId41"/>
    <p:sldId id="742" r:id="rId42"/>
    <p:sldId id="695" r:id="rId43"/>
    <p:sldId id="697" r:id="rId44"/>
    <p:sldId id="700" r:id="rId45"/>
    <p:sldId id="732" r:id="rId46"/>
    <p:sldId id="699" r:id="rId47"/>
    <p:sldId id="702" r:id="rId48"/>
    <p:sldId id="704" r:id="rId49"/>
    <p:sldId id="707" r:id="rId50"/>
    <p:sldId id="709" r:id="rId51"/>
    <p:sldId id="710" r:id="rId52"/>
    <p:sldId id="711" r:id="rId53"/>
    <p:sldId id="712" r:id="rId54"/>
    <p:sldId id="713" r:id="rId55"/>
    <p:sldId id="714" r:id="rId56"/>
    <p:sldId id="744" r:id="rId57"/>
    <p:sldId id="745" r:id="rId58"/>
    <p:sldId id="715" r:id="rId59"/>
    <p:sldId id="716" r:id="rId60"/>
    <p:sldId id="717" r:id="rId61"/>
    <p:sldId id="718" r:id="rId62"/>
    <p:sldId id="719" r:id="rId63"/>
    <p:sldId id="720" r:id="rId64"/>
    <p:sldId id="747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2"/>
    <a:srgbClr val="FFDD7C"/>
    <a:srgbClr val="FBE4C2"/>
    <a:srgbClr val="F8B03A"/>
    <a:srgbClr val="DC6721"/>
    <a:srgbClr val="F6F4F4"/>
    <a:srgbClr val="97D5E0"/>
    <a:srgbClr val="D1AF94"/>
    <a:srgbClr val="0C4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8" autoAdjust="0"/>
    <p:restoredTop sz="94660"/>
  </p:normalViewPr>
  <p:slideViewPr>
    <p:cSldViewPr snapToGrid="0">
      <p:cViewPr>
        <p:scale>
          <a:sx n="100" d="100"/>
          <a:sy n="100" d="100"/>
        </p:scale>
        <p:origin x="378" y="-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8F441-1AF7-4007-9E94-BF296F6E6AD7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40837-3E8A-4661-8838-0FD78BF2B0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12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422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나눔바른고딕" panose="020B0600000101010101" charset="-127"/>
                <a:ea typeface="나눔바른고딕" panose="020B0600000101010101" charset="-127"/>
              </a:rPr>
              <a:t># </a:t>
            </a:r>
            <a:r>
              <a:rPr lang="en-US" altLang="ko-KR" err="1">
                <a:latin typeface="나눔바른고딕" panose="020B0600000101010101" charset="-127"/>
                <a:ea typeface="나눔바른고딕" panose="020B0600000101010101" charset="-127"/>
              </a:rPr>
              <a:t>mkdir</a:t>
            </a:r>
            <a:r>
              <a:rPr lang="en-US" altLang="ko-KR">
                <a:latin typeface="나눔바른고딕" panose="020B0600000101010101" charset="-127"/>
                <a:ea typeface="나눔바른고딕" panose="020B0600000101010101" charset="-127"/>
              </a:rPr>
              <a:t> /</a:t>
            </a:r>
            <a:r>
              <a:rPr lang="en-US" altLang="ko-KR" err="1">
                <a:latin typeface="나눔바른고딕" panose="020B0600000101010101" charset="-127"/>
                <a:ea typeface="나눔바른고딕" panose="020B0600000101010101" charset="-127"/>
              </a:rPr>
              <a:t>etc</a:t>
            </a:r>
            <a:r>
              <a:rPr lang="en-US" altLang="ko-KR">
                <a:latin typeface="나눔바른고딕" panose="020B0600000101010101" charset="-127"/>
                <a:ea typeface="나눔바른고딕" panose="020B0600000101010101" charset="-127"/>
              </a:rPr>
              <a:t>/</a:t>
            </a:r>
            <a:r>
              <a:rPr lang="en-US" altLang="ko-KR" err="1">
                <a:latin typeface="나눔바른고딕" panose="020B0600000101010101" charset="-127"/>
                <a:ea typeface="나눔바른고딕" panose="020B0600000101010101" charset="-127"/>
              </a:rPr>
              <a:t>nagios</a:t>
            </a:r>
            <a:r>
              <a:rPr lang="en-US" altLang="ko-KR">
                <a:latin typeface="나눔바른고딕" panose="020B0600000101010101" charset="-127"/>
                <a:ea typeface="나눔바른고딕" panose="020B0600000101010101" charset="-127"/>
              </a:rPr>
              <a:t>/servers  -&gt; </a:t>
            </a:r>
            <a:r>
              <a:rPr lang="ko-KR" altLang="en-US">
                <a:latin typeface="나눔바른고딕" panose="020B0600000101010101" charset="-127"/>
                <a:ea typeface="나눔바른고딕" panose="020B0600000101010101" charset="-127"/>
              </a:rPr>
              <a:t>만들기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083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Command </a:t>
            </a:r>
            <a:r>
              <a:rPr lang="ko-KR" altLang="en-US"/>
              <a:t>훨씬 많음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550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Command </a:t>
            </a:r>
            <a:r>
              <a:rPr lang="ko-KR" altLang="en-US"/>
              <a:t>훨씬 많음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31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</a:p>
          <a:p>
            <a:r>
              <a:rPr lang="en-US" altLang="ko-KR"/>
              <a:t>Cd/</a:t>
            </a:r>
            <a:r>
              <a:rPr lang="en-US" altLang="ko-KR" sz="12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pnp4nagios/ -&gt; </a:t>
            </a:r>
            <a:r>
              <a:rPr lang="ko-KR" altLang="en-US" sz="12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이동한 후 실행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028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</a:p>
          <a:p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AuthUserFile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/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etc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</a:t>
            </a:r>
            <a:r>
              <a:rPr kumimoji="0" lang="en-US" altLang="ko-KR" sz="12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nagios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/passwd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로 수정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06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35586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643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6481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9685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09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Rpm</a:t>
            </a:r>
            <a:r>
              <a:rPr lang="ko-KR" altLang="en-US"/>
              <a:t> 으로 확인 </a:t>
            </a:r>
            <a:r>
              <a:rPr lang="en-US" altLang="ko-KR"/>
              <a:t>( </a:t>
            </a:r>
            <a:r>
              <a:rPr lang="ko-KR" altLang="en-US"/>
              <a:t>없는 사람만 설치 할 것 </a:t>
            </a:r>
            <a:r>
              <a:rPr lang="en-US" altLang="ko-KR"/>
              <a:t>) 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551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548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9643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110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280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762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5572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895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7719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여기서부터 수정하세요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940837-3E8A-4661-8838-0FD78BF2B0A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79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도메인 </a:t>
            </a:r>
            <a:r>
              <a:rPr lang="en-US" altLang="ko-KR" err="1"/>
              <a:t>ip</a:t>
            </a:r>
            <a:r>
              <a:rPr lang="en-US" altLang="ko-KR"/>
              <a:t> </a:t>
            </a:r>
            <a:r>
              <a:rPr lang="ko-KR" altLang="en-US"/>
              <a:t>확인 해보기 </a:t>
            </a:r>
            <a:r>
              <a:rPr lang="en-US" altLang="ko-KR"/>
              <a:t>(</a:t>
            </a:r>
            <a:r>
              <a:rPr lang="en-US" altLang="ko-KR" err="1"/>
              <a:t>nslookup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694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6561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.</a:t>
            </a:r>
            <a:r>
              <a:rPr lang="en-US" altLang="ko-KR" err="1"/>
              <a:t>ini</a:t>
            </a:r>
            <a:r>
              <a:rPr lang="en-US" altLang="ko-KR"/>
              <a:t>???0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915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수정 부탁드립니다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326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Ps –</a:t>
            </a:r>
            <a:r>
              <a:rPr lang="en-US" altLang="ko-KR" err="1"/>
              <a:t>ef</a:t>
            </a:r>
            <a:r>
              <a:rPr lang="en-US" altLang="ko-KR"/>
              <a:t> | grep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30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수정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642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포비든 </a:t>
            </a:r>
            <a:r>
              <a:rPr lang="en-US" altLang="ko-KR"/>
              <a:t>-&gt; ip </a:t>
            </a:r>
            <a:r>
              <a:rPr lang="ko-KR" altLang="en-US"/>
              <a:t>설정 제대로 했는지 확인 </a:t>
            </a:r>
            <a:r>
              <a:rPr lang="en-US" altLang="ko-KR"/>
              <a:t>gedit /etc/httpd/conf.d/nagios.conf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0837-3E8A-4661-8838-0FD78BF2B0A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89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7687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076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41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298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46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455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1243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219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33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695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549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872D0-E1BA-499E-96EA-FFE7DA7A38AE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1EC81-E365-42A3-ADF4-0CB5415ED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996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sourceforge.net/projects/pnp4nagios/files/PNP-0.6/pnp4nagios-0.6.25.tar.gz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F11C69AE-B853-4678-A3DE-A6C225EE4166}"/>
              </a:ext>
            </a:extLst>
          </p:cNvPr>
          <p:cNvGrpSpPr/>
          <p:nvPr/>
        </p:nvGrpSpPr>
        <p:grpSpPr>
          <a:xfrm>
            <a:off x="1136073" y="1233053"/>
            <a:ext cx="6871855" cy="3200401"/>
            <a:chOff x="1136072" y="1233053"/>
            <a:chExt cx="6871855" cy="3200401"/>
          </a:xfrm>
        </p:grpSpPr>
        <p:sp>
          <p:nvSpPr>
            <p:cNvPr id="2" name="사각형: 모서리가 접힌 도형 1">
              <a:extLst>
                <a:ext uri="{FF2B5EF4-FFF2-40B4-BE49-F238E27FC236}">
                  <a16:creationId xmlns:a16="http://schemas.microsoft.com/office/drawing/2014/main" id="{CF315818-5BE5-4CC8-ACC9-5298B54D37A7}"/>
                </a:ext>
              </a:extLst>
            </p:cNvPr>
            <p:cNvSpPr/>
            <p:nvPr/>
          </p:nvSpPr>
          <p:spPr>
            <a:xfrm rot="16200000">
              <a:off x="2971799" y="-602674"/>
              <a:ext cx="3200401" cy="6871855"/>
            </a:xfrm>
            <a:prstGeom prst="foldedCorner">
              <a:avLst>
                <a:gd name="adj" fmla="val 2142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B6C63A-24C3-41C9-833D-49B7B4FE9324}"/>
                </a:ext>
              </a:extLst>
            </p:cNvPr>
            <p:cNvSpPr txBox="1"/>
            <p:nvPr/>
          </p:nvSpPr>
          <p:spPr>
            <a:xfrm>
              <a:off x="1191490" y="1555982"/>
              <a:ext cx="676101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About</a:t>
              </a:r>
            </a:p>
            <a:p>
              <a:pPr algn="ctr"/>
              <a:r>
                <a:rPr lang="en-US" altLang="ko-KR" sz="8000"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Nagios</a:t>
              </a:r>
              <a:endParaRPr lang="ko-KR" altLang="en-US" sz="8000">
                <a:latin typeface="DX몽블랑라운드ExB" panose="02020600000000000000" pitchFamily="18" charset="-127"/>
                <a:ea typeface="DX몽블랑라운드ExB" panose="02020600000000000000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A266F-E7FD-47FB-BFA4-CAB0C005769A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2AB15F3-1E8A-4F73-A0DE-20B6D20B805B}"/>
              </a:ext>
            </a:extLst>
          </p:cNvPr>
          <p:cNvSpPr/>
          <p:nvPr/>
        </p:nvSpPr>
        <p:spPr>
          <a:xfrm>
            <a:off x="945234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815F17A-662A-48FF-B5AF-1FB50D450A42}"/>
              </a:ext>
            </a:extLst>
          </p:cNvPr>
          <p:cNvSpPr/>
          <p:nvPr/>
        </p:nvSpPr>
        <p:spPr>
          <a:xfrm>
            <a:off x="367947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36498F-F493-4A88-8F97-ACA384600DB3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36377E-8BF4-42A9-9049-185CDFDCCDA8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1A3862-E39F-4D18-A032-5DC364FCD421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287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DNS</a:t>
            </a:r>
            <a:r>
              <a:rPr lang="ko-KR" altLang="en-US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기본 설정</a:t>
            </a:r>
            <a:r>
              <a:rPr lang="en-US" altLang="ko-KR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1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0597"/>
            <a:ext cx="3886178" cy="578311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gedit</a:t>
            </a:r>
            <a:r>
              <a:rPr lang="ko-KR" altLang="en-US" sz="1300">
                <a:latin typeface="Consolas" panose="020B0609020204030204" pitchFamily="49" charset="0"/>
              </a:rPr>
              <a:t> </a:t>
            </a:r>
            <a:r>
              <a:rPr lang="en-US" altLang="ko-KR" sz="1300">
                <a:latin typeface="Consolas" panose="020B0609020204030204" pitchFamily="49" charset="0"/>
              </a:rPr>
              <a:t>/</a:t>
            </a:r>
            <a:r>
              <a:rPr lang="en-US" altLang="ko-KR" sz="1300" err="1">
                <a:latin typeface="Consolas" panose="020B0609020204030204" pitchFamily="49" charset="0"/>
              </a:rPr>
              <a:t>etc</a:t>
            </a:r>
            <a:r>
              <a:rPr lang="en-US" altLang="ko-KR" sz="1300">
                <a:latin typeface="Consolas" panose="020B0609020204030204" pitchFamily="49" charset="0"/>
              </a:rPr>
              <a:t>/</a:t>
            </a:r>
            <a:r>
              <a:rPr lang="en-US" altLang="ko-KR" sz="1300" err="1">
                <a:latin typeface="Consolas" panose="020B0609020204030204" pitchFamily="49" charset="0"/>
              </a:rPr>
              <a:t>named.conf</a:t>
            </a:r>
            <a:endParaRPr lang="en-US" altLang="ko-KR" sz="1300">
              <a:latin typeface="Consolas" panose="020B0609020204030204" pitchFamily="49" charset="0"/>
            </a:endParaRPr>
          </a:p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gedit</a:t>
            </a:r>
            <a:r>
              <a:rPr lang="en-US" altLang="ko-KR" sz="1300">
                <a:latin typeface="Consolas" panose="020B0609020204030204" pitchFamily="49" charset="0"/>
              </a:rPr>
              <a:t> /</a:t>
            </a:r>
            <a:r>
              <a:rPr lang="en-US" altLang="ko-KR" sz="1300" err="1">
                <a:latin typeface="Consolas" panose="020B0609020204030204" pitchFamily="49" charset="0"/>
              </a:rPr>
              <a:t>etc</a:t>
            </a:r>
            <a:r>
              <a:rPr lang="en-US" altLang="ko-KR" sz="1300">
                <a:latin typeface="Consolas" panose="020B0609020204030204" pitchFamily="49" charset="0"/>
              </a:rPr>
              <a:t>/named.rfc1912.zones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7A17A5-F6CB-4D50-9127-594DF086FAE3}"/>
              </a:ext>
            </a:extLst>
          </p:cNvPr>
          <p:cNvSpPr txBox="1"/>
          <p:nvPr/>
        </p:nvSpPr>
        <p:spPr>
          <a:xfrm>
            <a:off x="7152418" y="3678428"/>
            <a:ext cx="1022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1 ]</a:t>
            </a:r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5FE40E3-AD0D-43B9-AE2F-F44B1D03C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87" b="34116"/>
          <a:stretch/>
        </p:blipFill>
        <p:spPr>
          <a:xfrm>
            <a:off x="596923" y="2415888"/>
            <a:ext cx="6543004" cy="15395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37BF7FD-E1BC-487B-8AC2-9EB90A6550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87"/>
          <a:stretch/>
        </p:blipFill>
        <p:spPr>
          <a:xfrm>
            <a:off x="596923" y="3968695"/>
            <a:ext cx="3948627" cy="168645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3CA1C8-1C99-48D7-8DD6-C99FA58B0B1F}"/>
              </a:ext>
            </a:extLst>
          </p:cNvPr>
          <p:cNvSpPr/>
          <p:nvPr/>
        </p:nvSpPr>
        <p:spPr>
          <a:xfrm>
            <a:off x="4572000" y="1510597"/>
            <a:ext cx="3948627" cy="5783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13</a:t>
            </a:r>
            <a:r>
              <a:rPr lang="ko-KR" altLang="en-US" sz="1300" err="1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번줄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21</a:t>
            </a:r>
            <a:r>
              <a:rPr lang="ko-KR" altLang="en-US" sz="1300" err="1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번줄에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localhost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any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 변경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en-US" altLang="ko-KR" sz="130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[</a:t>
            </a:r>
            <a:r>
              <a:rPr lang="ko-KR" altLang="en-US" sz="130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그림 </a:t>
            </a:r>
            <a:r>
              <a:rPr lang="en-US" altLang="ko-KR" sz="130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]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을 참조하여 작성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10BEA-476F-493E-A6E3-76AC2D9B86DA}"/>
              </a:ext>
            </a:extLst>
          </p:cNvPr>
          <p:cNvSpPr txBox="1"/>
          <p:nvPr/>
        </p:nvSpPr>
        <p:spPr>
          <a:xfrm>
            <a:off x="4549776" y="5378151"/>
            <a:ext cx="1022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2 ]</a:t>
            </a:r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A3B4455-783E-4450-905C-FE9789CEB4AD}"/>
              </a:ext>
            </a:extLst>
          </p:cNvPr>
          <p:cNvSpPr txBox="1"/>
          <p:nvPr/>
        </p:nvSpPr>
        <p:spPr>
          <a:xfrm>
            <a:off x="7660032" y="1487710"/>
            <a:ext cx="698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sz="100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100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1 ]</a:t>
            </a:r>
            <a:endParaRPr lang="ko-KR" altLang="en-US" sz="100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92D7B68-105D-4BA5-88BC-7F96D2F99D2D}"/>
              </a:ext>
            </a:extLst>
          </p:cNvPr>
          <p:cNvSpPr/>
          <p:nvPr/>
        </p:nvSpPr>
        <p:spPr>
          <a:xfrm>
            <a:off x="666751" y="4234448"/>
            <a:ext cx="1352550" cy="53493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0695DE7-7D3F-41D8-93D9-7BA3E6C43B4E}"/>
              </a:ext>
            </a:extLst>
          </p:cNvPr>
          <p:cNvSpPr/>
          <p:nvPr/>
        </p:nvSpPr>
        <p:spPr>
          <a:xfrm>
            <a:off x="2250314" y="2590402"/>
            <a:ext cx="763483" cy="18749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5C97CAB-97BB-4B45-82EE-ED9B4BEAE137}"/>
              </a:ext>
            </a:extLst>
          </p:cNvPr>
          <p:cNvSpPr/>
          <p:nvPr/>
        </p:nvSpPr>
        <p:spPr>
          <a:xfrm>
            <a:off x="2097914" y="3733402"/>
            <a:ext cx="763483" cy="18749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8D8523-372B-4E73-AD47-1AC793EF5E51}"/>
              </a:ext>
            </a:extLst>
          </p:cNvPr>
          <p:cNvSpPr/>
          <p:nvPr/>
        </p:nvSpPr>
        <p:spPr>
          <a:xfrm>
            <a:off x="4696841" y="4234448"/>
            <a:ext cx="3948627" cy="107132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zone “</a:t>
            </a:r>
            <a:r>
              <a:rPr lang="ko-KR" altLang="en-US" sz="1300" b="1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원하는 도메인 주소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“ IN {</a:t>
            </a:r>
          </a:p>
          <a:p>
            <a:pPr algn="ctr"/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file “</a:t>
            </a:r>
            <a:r>
              <a:rPr lang="ko-KR" altLang="en-US" sz="1300" b="1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원하는 도메인 주소</a:t>
            </a:r>
            <a:r>
              <a:rPr lang="en-US" altLang="ko-KR" sz="1300" b="1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.zone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”;</a:t>
            </a:r>
          </a:p>
          <a:p>
            <a:pPr algn="ctr"/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}</a:t>
            </a:r>
          </a:p>
          <a:p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754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DNS</a:t>
            </a:r>
            <a:r>
              <a:rPr lang="ko-KR" altLang="en-US" sz="28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기본 설정</a:t>
            </a:r>
            <a:r>
              <a:rPr lang="en-US" altLang="ko-KR" sz="2800" dirty="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2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0596"/>
            <a:ext cx="3886178" cy="190907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latin typeface="Consolas" panose="020B0609020204030204" pitchFamily="49" charset="0"/>
              </a:rPr>
              <a:t># ls /var/named/chroot/var/named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cd /var/named/chroot/var/named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pwd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cp </a:t>
            </a:r>
            <a:r>
              <a:rPr lang="en-US" altLang="ko-KR" sz="1300" err="1">
                <a:latin typeface="Consolas" panose="020B0609020204030204" pitchFamily="49" charset="0"/>
              </a:rPr>
              <a:t>named.localhost</a:t>
            </a:r>
            <a:r>
              <a:rPr lang="en-US" altLang="ko-KR" sz="1300">
                <a:latin typeface="Consolas" panose="020B0609020204030204" pitchFamily="49" charset="0"/>
              </a:rPr>
              <a:t> </a:t>
            </a:r>
            <a:r>
              <a:rPr lang="ko-KR" altLang="en-US" sz="1300">
                <a:latin typeface="Consolas" panose="020B0609020204030204" pitchFamily="49" charset="0"/>
              </a:rPr>
              <a:t>도메인</a:t>
            </a:r>
            <a:r>
              <a:rPr lang="en-US" altLang="ko-KR" sz="1300">
                <a:latin typeface="Consolas" panose="020B0609020204030204" pitchFamily="49" charset="0"/>
              </a:rPr>
              <a:t>.zone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gedit</a:t>
            </a:r>
            <a:r>
              <a:rPr lang="en-US" altLang="ko-KR" sz="1300">
                <a:latin typeface="Consolas" panose="020B0609020204030204" pitchFamily="49" charset="0"/>
              </a:rPr>
              <a:t> </a:t>
            </a:r>
            <a:r>
              <a:rPr lang="ko-KR" altLang="en-US" sz="1300">
                <a:latin typeface="Consolas" panose="020B0609020204030204" pitchFamily="49" charset="0"/>
              </a:rPr>
              <a:t>도메인</a:t>
            </a:r>
            <a:r>
              <a:rPr lang="en-US" altLang="ko-KR" sz="1300">
                <a:latin typeface="Consolas" panose="020B0609020204030204" pitchFamily="49" charset="0"/>
              </a:rPr>
              <a:t>.zone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chown</a:t>
            </a:r>
            <a:r>
              <a:rPr lang="en-US" altLang="ko-KR" sz="1300">
                <a:latin typeface="Consolas" panose="020B0609020204030204" pitchFamily="49" charset="0"/>
              </a:rPr>
              <a:t> </a:t>
            </a:r>
            <a:r>
              <a:rPr lang="en-US" altLang="ko-KR" sz="1300" err="1">
                <a:latin typeface="Consolas" panose="020B0609020204030204" pitchFamily="49" charset="0"/>
              </a:rPr>
              <a:t>root.named</a:t>
            </a:r>
            <a:r>
              <a:rPr lang="en-US" altLang="ko-KR" sz="1300">
                <a:latin typeface="Consolas" panose="020B0609020204030204" pitchFamily="49" charset="0"/>
              </a:rPr>
              <a:t> </a:t>
            </a:r>
            <a:r>
              <a:rPr lang="ko-KR" altLang="en-US" sz="1300">
                <a:latin typeface="Consolas" panose="020B0609020204030204" pitchFamily="49" charset="0"/>
              </a:rPr>
              <a:t>도메인</a:t>
            </a:r>
            <a:r>
              <a:rPr lang="en-US" altLang="ko-KR" sz="1300">
                <a:latin typeface="Consolas" panose="020B0609020204030204" pitchFamily="49" charset="0"/>
              </a:rPr>
              <a:t>.zone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chmod 640 </a:t>
            </a:r>
            <a:r>
              <a:rPr lang="ko-KR" altLang="en-US" sz="1300">
                <a:latin typeface="Consolas" panose="020B0609020204030204" pitchFamily="49" charset="0"/>
              </a:rPr>
              <a:t>도메인</a:t>
            </a:r>
            <a:r>
              <a:rPr lang="en-US" altLang="ko-KR" sz="1300">
                <a:latin typeface="Consolas" panose="020B0609020204030204" pitchFamily="49" charset="0"/>
              </a:rPr>
              <a:t>.zone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ls -al</a:t>
            </a:r>
          </a:p>
          <a:p>
            <a:endParaRPr lang="en-US" altLang="ko-KR" sz="130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3CA1C8-1C99-48D7-8DD6-C99FA58B0B1F}"/>
              </a:ext>
            </a:extLst>
          </p:cNvPr>
          <p:cNvSpPr/>
          <p:nvPr/>
        </p:nvSpPr>
        <p:spPr>
          <a:xfrm>
            <a:off x="4572000" y="1510596"/>
            <a:ext cx="3948627" cy="190907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 확인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/var/named/chroot/var/named</a:t>
            </a: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현재 위치 확인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en-US" altLang="ko-KR" sz="1300" err="1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named.localhost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도메인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.zone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파일로 복사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[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그림 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2]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참조하여 작성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도메인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.zone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소유권 변경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도메인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.zone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권한 변경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권한 변경 확인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A10BEA-476F-493E-A6E3-76AC2D9B86DA}"/>
              </a:ext>
            </a:extLst>
          </p:cNvPr>
          <p:cNvSpPr txBox="1"/>
          <p:nvPr/>
        </p:nvSpPr>
        <p:spPr>
          <a:xfrm>
            <a:off x="4060658" y="5888075"/>
            <a:ext cx="1022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2 ]</a:t>
            </a:r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383977-8BAC-4B7C-8CF3-51CA183D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7" b="41985"/>
          <a:stretch/>
        </p:blipFill>
        <p:spPr>
          <a:xfrm>
            <a:off x="596923" y="3598841"/>
            <a:ext cx="7923704" cy="227928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3D7C4DB-A85B-40E6-9C56-B619C53B35B0}"/>
              </a:ext>
            </a:extLst>
          </p:cNvPr>
          <p:cNvSpPr/>
          <p:nvPr/>
        </p:nvSpPr>
        <p:spPr>
          <a:xfrm>
            <a:off x="838986" y="5533534"/>
            <a:ext cx="2422688" cy="2097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072C58-0FD7-42FA-B34D-3615CF17265A}"/>
              </a:ext>
            </a:extLst>
          </p:cNvPr>
          <p:cNvSpPr/>
          <p:nvPr/>
        </p:nvSpPr>
        <p:spPr>
          <a:xfrm>
            <a:off x="596923" y="5533534"/>
            <a:ext cx="213486" cy="209786"/>
          </a:xfrm>
          <a:prstGeom prst="rect">
            <a:avLst/>
          </a:prstGeom>
          <a:solidFill>
            <a:srgbClr val="F4F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08364" y="4488873"/>
            <a:ext cx="249381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B67DACE-BC8E-40F3-BDB6-E65C3E1F2094}"/>
              </a:ext>
            </a:extLst>
          </p:cNvPr>
          <p:cNvSpPr/>
          <p:nvPr/>
        </p:nvSpPr>
        <p:spPr>
          <a:xfrm>
            <a:off x="810410" y="3696265"/>
            <a:ext cx="3761590" cy="209786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0B22646-B56B-48D4-A741-41BAC61E68D7}"/>
              </a:ext>
            </a:extLst>
          </p:cNvPr>
          <p:cNvSpPr/>
          <p:nvPr/>
        </p:nvSpPr>
        <p:spPr>
          <a:xfrm>
            <a:off x="633873" y="4749495"/>
            <a:ext cx="2664957" cy="82137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5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`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DNS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기본 설정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3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5E24132-5109-4476-9CC1-A24F268EF82C}"/>
              </a:ext>
            </a:extLst>
          </p:cNvPr>
          <p:cNvGrpSpPr/>
          <p:nvPr/>
        </p:nvGrpSpPr>
        <p:grpSpPr>
          <a:xfrm>
            <a:off x="596923" y="1510596"/>
            <a:ext cx="7923704" cy="887371"/>
            <a:chOff x="596923" y="1510596"/>
            <a:chExt cx="7923704" cy="88737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2EBB88D-B966-4966-8009-08C3EA359A50}"/>
                </a:ext>
              </a:extLst>
            </p:cNvPr>
            <p:cNvSpPr/>
            <p:nvPr/>
          </p:nvSpPr>
          <p:spPr>
            <a:xfrm>
              <a:off x="596923" y="1510596"/>
              <a:ext cx="3886178" cy="8873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50" charset="-127"/>
                  <a:cs typeface="+mn-cs"/>
                </a:rPr>
                <a:t># named-checkconf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300">
                  <a:solidFill>
                    <a:prstClr val="white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# named-checkzone [</a:t>
              </a:r>
              <a:r>
                <a:rPr lang="ko-KR" altLang="en-US" sz="1300">
                  <a:solidFill>
                    <a:prstClr val="white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도메인명</a:t>
              </a:r>
              <a:r>
                <a:rPr lang="en-US" altLang="ko-KR" sz="1300">
                  <a:solidFill>
                    <a:prstClr val="white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] [</a:t>
              </a:r>
              <a:r>
                <a:rPr lang="ko-KR" altLang="en-US" sz="1300">
                  <a:solidFill>
                    <a:prstClr val="white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도메인</a:t>
              </a:r>
              <a:r>
                <a:rPr lang="en-US" altLang="ko-KR" sz="1300">
                  <a:solidFill>
                    <a:prstClr val="white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].zone</a:t>
              </a:r>
              <a:endPara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E3CA1C8-1C99-48D7-8DD6-C99FA58B0B1F}"/>
                </a:ext>
              </a:extLst>
            </p:cNvPr>
            <p:cNvSpPr/>
            <p:nvPr/>
          </p:nvSpPr>
          <p:spPr>
            <a:xfrm>
              <a:off x="4572000" y="1510596"/>
              <a:ext cx="3948627" cy="8873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// 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문법 오류 확인</a:t>
              </a:r>
              <a:endPara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// 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도메인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.zone 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파일 문법 오류 확인</a:t>
              </a:r>
              <a:endPara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DABDE30F-D1FD-4FC7-9D96-BD4864527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79755" r="33724" b="6234"/>
          <a:stretch/>
        </p:blipFill>
        <p:spPr>
          <a:xfrm>
            <a:off x="596923" y="2871704"/>
            <a:ext cx="7923704" cy="109592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18177052-F622-445B-A949-B3DC334333E4}"/>
              </a:ext>
            </a:extLst>
          </p:cNvPr>
          <p:cNvGrpSpPr/>
          <p:nvPr/>
        </p:nvGrpSpPr>
        <p:grpSpPr>
          <a:xfrm>
            <a:off x="608647" y="4441366"/>
            <a:ext cx="7923704" cy="887371"/>
            <a:chOff x="608647" y="4441366"/>
            <a:chExt cx="7923704" cy="8873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B771294-29B4-434F-AAE3-5BB41EF1EEC2}"/>
                </a:ext>
              </a:extLst>
            </p:cNvPr>
            <p:cNvSpPr/>
            <p:nvPr/>
          </p:nvSpPr>
          <p:spPr>
            <a:xfrm>
              <a:off x="608647" y="4441366"/>
              <a:ext cx="3886178" cy="8873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50" charset="-127"/>
                  <a:cs typeface="+mn-cs"/>
                </a:rPr>
                <a:t># systemctl restart named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50" charset="-127"/>
                  <a:cs typeface="+mn-cs"/>
                </a:rPr>
                <a:t># host </a:t>
              </a:r>
              <a:r>
                <a:rPr lang="en-US" altLang="ko-KR" sz="1300">
                  <a:solidFill>
                    <a:prstClr val="white"/>
                  </a:solidFill>
                  <a:latin typeface="Consolas" panose="020B0609020204030204" pitchFamily="49" charset="0"/>
                  <a:ea typeface="맑은 고딕" panose="020B0503020000020004" pitchFamily="50" charset="-127"/>
                </a:rPr>
                <a:t>www.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50" charset="-127"/>
                  <a:cs typeface="+mn-cs"/>
                </a:rPr>
                <a:t>[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50" charset="-127"/>
                  <a:cs typeface="+mn-cs"/>
                </a:rPr>
                <a:t>도메인</a:t>
              </a: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nsolas" panose="020B0609020204030204" pitchFamily="49" charset="0"/>
                  <a:ea typeface="맑은 고딕" panose="020B0503020000020004" pitchFamily="50" charset="-127"/>
                  <a:cs typeface="+mn-cs"/>
                </a:rPr>
                <a:t>]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123A01-A31D-4090-B465-8EAA518177B9}"/>
                </a:ext>
              </a:extLst>
            </p:cNvPr>
            <p:cNvSpPr/>
            <p:nvPr/>
          </p:nvSpPr>
          <p:spPr>
            <a:xfrm>
              <a:off x="4583724" y="4441366"/>
              <a:ext cx="3948627" cy="8873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// DNS </a:t>
              </a:r>
              <a:r>
                <a: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재시작</a:t>
              </a:r>
              <a:endPara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altLang="ko-KR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DX시인과나" panose="02020600000000000000" pitchFamily="18" charset="-127"/>
                  <a:ea typeface="DX시인과나" panose="02020600000000000000" pitchFamily="18" charset="-127"/>
                  <a:cs typeface="+mn-cs"/>
                </a:rPr>
                <a:t>// </a:t>
              </a:r>
              <a:r>
                <a:rPr lang="en-US" altLang="ko-KR" sz="1300">
                  <a:solidFill>
                    <a:srgbClr val="E7E6E6">
                      <a:lumMod val="25000"/>
                    </a:srgb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DNS</a:t>
              </a:r>
              <a:r>
                <a:rPr lang="ko-KR" altLang="en-US" sz="1300">
                  <a:solidFill>
                    <a:srgbClr val="E7E6E6">
                      <a:lumMod val="25000"/>
                    </a:srgb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</a:rPr>
                <a:t> 설정 확인</a:t>
              </a:r>
              <a:endPara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081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PC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와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VMware DNS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842D09-86FD-4218-BA45-5403CCD8FC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" r="1018" b="1080"/>
          <a:stretch/>
        </p:blipFill>
        <p:spPr>
          <a:xfrm>
            <a:off x="596923" y="1487710"/>
            <a:ext cx="3619478" cy="43606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1DD33E-9C12-4793-8EFE-FB6F6079F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083" y="1479711"/>
            <a:ext cx="4080994" cy="436064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601C6DE-6FE6-4CCE-A83E-991FC0A9102A}"/>
              </a:ext>
            </a:extLst>
          </p:cNvPr>
          <p:cNvSpPr/>
          <p:nvPr/>
        </p:nvSpPr>
        <p:spPr>
          <a:xfrm>
            <a:off x="762000" y="4406900"/>
            <a:ext cx="2984500" cy="2286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09C873E3-9085-4B0B-859A-CFBAD4D8BEF9}"/>
              </a:ext>
            </a:extLst>
          </p:cNvPr>
          <p:cNvSpPr/>
          <p:nvPr/>
        </p:nvSpPr>
        <p:spPr>
          <a:xfrm>
            <a:off x="4572000" y="5192221"/>
            <a:ext cx="863600" cy="25578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1E93F8-219D-4DDA-B6FB-DF0876519FB1}"/>
              </a:ext>
            </a:extLst>
          </p:cNvPr>
          <p:cNvSpPr txBox="1"/>
          <p:nvPr/>
        </p:nvSpPr>
        <p:spPr>
          <a:xfrm>
            <a:off x="3096136" y="1595437"/>
            <a:ext cx="1120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C00000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PC</a:t>
            </a:r>
            <a:endParaRPr lang="ko-KR" altLang="en-US" sz="4000">
              <a:solidFill>
                <a:srgbClr val="C00000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DFE9F6-2C18-482E-B014-56D5B1D1E873}"/>
              </a:ext>
            </a:extLst>
          </p:cNvPr>
          <p:cNvSpPr txBox="1"/>
          <p:nvPr/>
        </p:nvSpPr>
        <p:spPr>
          <a:xfrm>
            <a:off x="7426813" y="1595437"/>
            <a:ext cx="1120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>
                <a:solidFill>
                  <a:srgbClr val="C00000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VM</a:t>
            </a:r>
            <a:endParaRPr lang="ko-KR" altLang="en-US" sz="4000">
              <a:solidFill>
                <a:srgbClr val="C00000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29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Apache</a:t>
            </a:r>
            <a:r>
              <a:rPr lang="ko-KR" altLang="en-US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Server</a:t>
            </a:r>
            <a:r>
              <a:rPr lang="ko-KR" altLang="en-US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설치</a:t>
            </a:r>
            <a:endParaRPr lang="en-US" altLang="ko-KR" sz="28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42C2F46-FB19-41A6-871B-5BE423F18E5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69"/>
          <a:stretch/>
        </p:blipFill>
        <p:spPr bwMode="auto">
          <a:xfrm>
            <a:off x="607556" y="2182121"/>
            <a:ext cx="7950154" cy="350022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11ADADC-F44A-4450-90E1-2AB13C430A52}"/>
              </a:ext>
            </a:extLst>
          </p:cNvPr>
          <p:cNvSpPr/>
          <p:nvPr/>
        </p:nvSpPr>
        <p:spPr>
          <a:xfrm>
            <a:off x="1896731" y="2177065"/>
            <a:ext cx="2374900" cy="2309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159B049-EDBF-4752-A4B7-D34007135111}"/>
              </a:ext>
            </a:extLst>
          </p:cNvPr>
          <p:cNvSpPr/>
          <p:nvPr/>
        </p:nvSpPr>
        <p:spPr>
          <a:xfrm>
            <a:off x="596923" y="1514901"/>
            <a:ext cx="7989037" cy="44398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latin typeface="Consolas" panose="020B0609020204030204" pitchFamily="49" charset="0"/>
              </a:rPr>
              <a:t># yum</a:t>
            </a:r>
            <a:r>
              <a:rPr lang="ko-KR" altLang="en-US" sz="1300">
                <a:latin typeface="Consolas" panose="020B0609020204030204" pitchFamily="49" charset="0"/>
              </a:rPr>
              <a:t> </a:t>
            </a:r>
            <a:r>
              <a:rPr lang="en-US" altLang="ko-KR" sz="1300">
                <a:latin typeface="Consolas" panose="020B0609020204030204" pitchFamily="49" charset="0"/>
              </a:rPr>
              <a:t>install</a:t>
            </a:r>
            <a:r>
              <a:rPr lang="ko-KR" altLang="en-US" sz="1300">
                <a:latin typeface="Consolas" panose="020B0609020204030204" pitchFamily="49" charset="0"/>
              </a:rPr>
              <a:t> </a:t>
            </a:r>
            <a:r>
              <a:rPr lang="en-US" altLang="ko-KR" sz="1300">
                <a:latin typeface="Consolas" panose="020B0609020204030204" pitchFamily="49" charset="0"/>
              </a:rPr>
              <a:t>–y</a:t>
            </a:r>
            <a:r>
              <a:rPr lang="ko-KR" altLang="en-US" sz="1300">
                <a:latin typeface="Consolas" panose="020B0609020204030204" pitchFamily="49" charset="0"/>
              </a:rPr>
              <a:t> </a:t>
            </a:r>
            <a:r>
              <a:rPr lang="en-US" altLang="ko-KR" sz="1300">
                <a:latin typeface="Consolas" panose="020B0609020204030204" pitchFamily="49" charset="0"/>
              </a:rPr>
              <a:t>httpd</a:t>
            </a:r>
          </a:p>
        </p:txBody>
      </p:sp>
    </p:spTree>
    <p:extLst>
      <p:ext uri="{BB962C8B-B14F-4D97-AF65-F5344CB8AC3E}">
        <p14:creationId xmlns:p14="http://schemas.microsoft.com/office/powerpoint/2010/main" val="11693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Apache</a:t>
            </a:r>
            <a:r>
              <a:rPr lang="ko-KR" altLang="en-US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Server</a:t>
            </a:r>
            <a:r>
              <a:rPr lang="ko-KR" altLang="en-US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설치 확인 및 설정</a:t>
            </a:r>
            <a:endParaRPr lang="en-US" altLang="ko-KR" sz="28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1"/>
            <a:ext cx="3886177" cy="191409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latin typeface="Consolas" panose="020B0609020204030204" pitchFamily="49" charset="0"/>
              </a:rPr>
              <a:t># rpm –</a:t>
            </a:r>
            <a:r>
              <a:rPr lang="en-US" altLang="ko-KR" sz="1300" err="1">
                <a:latin typeface="Consolas" panose="020B0609020204030204" pitchFamily="49" charset="0"/>
              </a:rPr>
              <a:t>qa</a:t>
            </a:r>
            <a:r>
              <a:rPr lang="en-US" altLang="ko-KR" sz="1300">
                <a:latin typeface="Consolas" panose="020B0609020204030204" pitchFamily="49" charset="0"/>
              </a:rPr>
              <a:t> | grep httpd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ls -l /</a:t>
            </a:r>
            <a:r>
              <a:rPr lang="en-US" altLang="ko-KR" sz="1300" err="1">
                <a:latin typeface="Consolas" panose="020B0609020204030204" pitchFamily="49" charset="0"/>
              </a:rPr>
              <a:t>etc</a:t>
            </a:r>
            <a:r>
              <a:rPr lang="en-US" altLang="ko-KR" sz="1300">
                <a:latin typeface="Consolas" panose="020B0609020204030204" pitchFamily="49" charset="0"/>
              </a:rPr>
              <a:t>/httpd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ls –l /var/www</a:t>
            </a:r>
          </a:p>
          <a:p>
            <a:endParaRPr lang="en-US" altLang="ko-KR" sz="1300">
              <a:latin typeface="Consolas" panose="020B0609020204030204" pitchFamily="49" charset="0"/>
            </a:endParaRPr>
          </a:p>
          <a:p>
            <a:r>
              <a:rPr lang="en-US" altLang="ko-KR" sz="1300">
                <a:latin typeface="Consolas" panose="020B0609020204030204" pitchFamily="49" charset="0"/>
              </a:rPr>
              <a:t># ls /var/log/httpd</a:t>
            </a:r>
          </a:p>
          <a:p>
            <a:endParaRPr lang="en-US" altLang="ko-KR" sz="1300">
              <a:latin typeface="Consolas" panose="020B0609020204030204" pitchFamily="49" charset="0"/>
            </a:endParaRPr>
          </a:p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gedit</a:t>
            </a:r>
            <a:r>
              <a:rPr lang="ko-KR" altLang="en-US" sz="1300">
                <a:latin typeface="Consolas" panose="020B0609020204030204" pitchFamily="49" charset="0"/>
              </a:rPr>
              <a:t> </a:t>
            </a:r>
            <a:r>
              <a:rPr lang="en-US" altLang="ko-KR" sz="1300">
                <a:latin typeface="Consolas" panose="020B0609020204030204" pitchFamily="49" charset="0"/>
              </a:rPr>
              <a:t>/</a:t>
            </a:r>
            <a:r>
              <a:rPr lang="en-US" altLang="ko-KR" sz="1300" err="1">
                <a:latin typeface="Consolas" panose="020B0609020204030204" pitchFamily="49" charset="0"/>
              </a:rPr>
              <a:t>etc</a:t>
            </a:r>
            <a:r>
              <a:rPr lang="en-US" altLang="ko-KR" sz="1300">
                <a:latin typeface="Consolas" panose="020B0609020204030204" pitchFamily="49" charset="0"/>
              </a:rPr>
              <a:t>/httpd/conf/</a:t>
            </a:r>
            <a:r>
              <a:rPr lang="en-US" altLang="ko-KR" sz="1300" err="1">
                <a:latin typeface="Consolas" panose="020B0609020204030204" pitchFamily="49" charset="0"/>
              </a:rPr>
              <a:t>httpd.</a:t>
            </a:r>
            <a:r>
              <a:rPr lang="en-US" altLang="ko-KR" sz="1300">
                <a:latin typeface="Consolas" panose="020B0609020204030204" pitchFamily="49" charset="0"/>
              </a:rPr>
              <a:t>conf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6A677C-325E-47FF-9272-DDE9A6AE15E1}"/>
              </a:ext>
            </a:extLst>
          </p:cNvPr>
          <p:cNvSpPr/>
          <p:nvPr/>
        </p:nvSpPr>
        <p:spPr>
          <a:xfrm>
            <a:off x="4660900" y="1514901"/>
            <a:ext cx="3886177" cy="191409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설치 확인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Apache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Server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의 설정 파일 위치한 디렉토리 확인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Apache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Server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 브라우저상 인식할 데이터가 저장될 디렉토리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Apache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Server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의 로그 파일이 저장된 디렉토리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기본 설정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재시작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DEE05E0-92E3-4327-B825-89B7A13E1725}"/>
              </a:ext>
            </a:extLst>
          </p:cNvPr>
          <p:cNvSpPr/>
          <p:nvPr/>
        </p:nvSpPr>
        <p:spPr>
          <a:xfrm>
            <a:off x="596923" y="3600945"/>
            <a:ext cx="7950155" cy="21373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31	ServerRoot “/etc/httpd”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확인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42	Listen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확인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86	ServerAdmin root@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이메일 주소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문제 발생시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Apache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Server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 보낼 메일 주소</a:t>
            </a:r>
            <a:endParaRPr lang="en-US" altLang="ko-KR" sz="16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95	ServerName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[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도메인 주소 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or IP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주소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]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 변경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주석 삭제</a:t>
            </a:r>
            <a:endParaRPr lang="en-US" altLang="ko-KR" sz="16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119	DocumentRoot “/var/www/html”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확인</a:t>
            </a:r>
            <a:endParaRPr lang="en-US" altLang="ko-KR" sz="16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164	DirectoryIndex index.html index.php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로 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index.php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추가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182	ErrorLog “logs/error_log”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확인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217	CustomLog “logs/access_log” combined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확인</a:t>
            </a: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D92852F8-66E1-4C3E-8077-B6681CA48EBE}"/>
              </a:ext>
            </a:extLst>
          </p:cNvPr>
          <p:cNvSpPr/>
          <p:nvPr/>
        </p:nvSpPr>
        <p:spPr>
          <a:xfrm>
            <a:off x="2403486" y="3393583"/>
            <a:ext cx="273050" cy="26639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97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Apache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Server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시작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2"/>
            <a:ext cx="3886177" cy="223895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systemctl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start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httpd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systemctl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enable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httpd</a:t>
            </a:r>
            <a:endParaRPr lang="en-US" altLang="ko-KR" sz="1300" dirty="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systemctl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status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httpd</a:t>
            </a:r>
            <a:endParaRPr lang="en-US" altLang="ko-KR" sz="1300" dirty="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l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sof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–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tcp:80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netstat</a:t>
            </a:r>
            <a:r>
              <a:rPr lang="ko-KR" altLang="en-US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–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natlp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|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grep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httpd</a:t>
            </a:r>
            <a:endParaRPr lang="en-US" altLang="ko-KR" sz="1300" dirty="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httpd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–v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6A677C-325E-47FF-9272-DDE9A6AE15E1}"/>
              </a:ext>
            </a:extLst>
          </p:cNvPr>
          <p:cNvSpPr/>
          <p:nvPr/>
        </p:nvSpPr>
        <p:spPr>
          <a:xfrm>
            <a:off x="4660900" y="1514901"/>
            <a:ext cx="3886177" cy="223895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만약 시작이 안되면 기본 설정을 초기화하고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Apache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Server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를 시작한다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php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를 먼저 설정해준 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Apache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기본 설정을 재설정한 후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재시작한다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httpd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자동 시작 설정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en-US" altLang="ko-KR" sz="13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httpd</a:t>
            </a: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상태 확인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lsof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명령을 통해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80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번 포트를 확인하면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Apache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Server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가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http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서비스를 제공하는지 확인 가능하다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</a:t>
            </a:r>
            <a:r>
              <a:rPr lang="en-US" altLang="ko-KR" sz="13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httpd</a:t>
            </a:r>
            <a:r>
              <a:rPr lang="en-US" altLang="ko-KR" sz="13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3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통신 확인</a:t>
            </a:r>
            <a:endParaRPr lang="en-US" altLang="ko-KR" sz="13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lang="en-US" altLang="ko-KR" sz="13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Apache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lang="en-US" altLang="ko-KR" sz="12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Server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버전 확인</a:t>
            </a:r>
            <a:endParaRPr kumimoji="0" lang="en-US" altLang="ko-KR" sz="13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96BC35A-9FF7-4FEF-A410-E5FF201C8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3" y="3868673"/>
            <a:ext cx="7949873" cy="19508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92BC1-20F3-4C0A-9683-E5B9EF5AF70D}"/>
              </a:ext>
            </a:extLst>
          </p:cNvPr>
          <p:cNvSpPr txBox="1"/>
          <p:nvPr/>
        </p:nvSpPr>
        <p:spPr>
          <a:xfrm>
            <a:off x="3971757" y="5821433"/>
            <a:ext cx="1022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2 ]</a:t>
            </a:r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01912-DADE-428D-BCA2-5DBCABCCBF52}"/>
              </a:ext>
            </a:extLst>
          </p:cNvPr>
          <p:cNvSpPr txBox="1"/>
          <p:nvPr/>
        </p:nvSpPr>
        <p:spPr>
          <a:xfrm>
            <a:off x="7921846" y="2574219"/>
            <a:ext cx="698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sz="100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100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2 ]</a:t>
            </a:r>
            <a:endParaRPr lang="ko-KR" altLang="en-US" sz="100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68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php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 및 사용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2" y="1514900"/>
            <a:ext cx="4282985" cy="232212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yum install php php-peer –y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rpm –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qa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| grep php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gedit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/var/www/html/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index.php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gedit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etc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/php.ini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systemctl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restart httpd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ls –l /etc/httpd/conf.d/php.conf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ls –l /etc/httpd/conf.modules.d/10-php.conf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ls –l /etc/httpd/modules/libphp5.so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6A677C-325E-47FF-9272-DDE9A6AE15E1}"/>
              </a:ext>
            </a:extLst>
          </p:cNvPr>
          <p:cNvSpPr/>
          <p:nvPr/>
        </p:nvSpPr>
        <p:spPr>
          <a:xfrm>
            <a:off x="5047860" y="1514899"/>
            <a:ext cx="3499216" cy="232212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php </a:t>
            </a:r>
            <a:r>
              <a:rPr lang="ko-KR" altLang="en-US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패키지와 </a:t>
            </a:r>
            <a:r>
              <a:rPr lang="en-US" altLang="ko-KR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php-pear </a:t>
            </a:r>
            <a:r>
              <a:rPr lang="ko-KR" altLang="en-US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패키지</a:t>
            </a:r>
            <a:r>
              <a:rPr lang="en-US" altLang="ko-KR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재사용 구성 요소 지원</a:t>
            </a:r>
            <a:r>
              <a:rPr lang="en-US" altLang="ko-KR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 </a:t>
            </a:r>
            <a:r>
              <a:rPr lang="ko-KR" altLang="en-US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설치</a:t>
            </a:r>
            <a:endParaRPr lang="en-US" altLang="ko-KR" sz="13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lang="en-US" altLang="ko-KR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php</a:t>
            </a:r>
            <a:r>
              <a:rPr lang="ko-KR" altLang="en-US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설치 확인</a:t>
            </a:r>
            <a:endParaRPr lang="en-US" altLang="ko-KR" sz="13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php</a:t>
            </a: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의 테스트를 위해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index.php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파일을 생성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php</a:t>
            </a: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의 정보를 출력하는 함수를 작성한다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시간대 설정</a:t>
            </a:r>
            <a:endParaRPr lang="en-US" altLang="ko-KR" sz="13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Apache</a:t>
            </a:r>
            <a:r>
              <a:rPr lang="ko-KR" altLang="en-US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2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Server</a:t>
            </a:r>
            <a:r>
              <a:rPr lang="ko-KR" altLang="en-US" sz="13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재시작</a:t>
            </a:r>
            <a:endParaRPr lang="en-US" altLang="ko-KR" sz="13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88B9E5-9712-4D4F-AB57-93AFCE0B014D}"/>
              </a:ext>
            </a:extLst>
          </p:cNvPr>
          <p:cNvSpPr/>
          <p:nvPr/>
        </p:nvSpPr>
        <p:spPr>
          <a:xfrm>
            <a:off x="5047861" y="3981784"/>
            <a:ext cx="3499216" cy="15813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878	</a:t>
            </a:r>
            <a:r>
              <a:rPr kumimoji="0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date.timezone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 = Asia/Seoul </a:t>
            </a:r>
            <a:r>
              <a:rPr lang="ko-KR" altLang="en-US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 변경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8BC37F3-ED20-4A43-95E6-79D50C02F0E2}"/>
              </a:ext>
            </a:extLst>
          </p:cNvPr>
          <p:cNvSpPr/>
          <p:nvPr/>
        </p:nvSpPr>
        <p:spPr>
          <a:xfrm>
            <a:off x="596921" y="3981784"/>
            <a:ext cx="4282985" cy="158131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&lt;?</a:t>
            </a: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php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kumimoji="0" lang="en-US" altLang="ko-KR" sz="1600" b="0" i="0" u="none" strike="noStrike" kern="1200" cap="none" spc="0" normalizeH="0" baseline="0" noProof="0" err="1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phpinfo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();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?&gt;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2C6E8-9A20-4900-B214-A538EEB27038}"/>
              </a:ext>
            </a:extLst>
          </p:cNvPr>
          <p:cNvSpPr txBox="1"/>
          <p:nvPr/>
        </p:nvSpPr>
        <p:spPr>
          <a:xfrm>
            <a:off x="1716488" y="5563099"/>
            <a:ext cx="1647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index.php</a:t>
            </a:r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49876-FD3C-4EC2-9FAE-B2DC6A632EE0}"/>
              </a:ext>
            </a:extLst>
          </p:cNvPr>
          <p:cNvSpPr txBox="1"/>
          <p:nvPr/>
        </p:nvSpPr>
        <p:spPr>
          <a:xfrm>
            <a:off x="5780466" y="5571031"/>
            <a:ext cx="16470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php.ini</a:t>
            </a:r>
            <a:endParaRPr lang="ko-KR" altLang="en-US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772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Apache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Server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접속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248B3-5366-4067-AFF5-E28978FF1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2" y="1505376"/>
            <a:ext cx="7964109" cy="414566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9F6A20-872E-4B9F-8141-09D0B4D64042}"/>
              </a:ext>
            </a:extLst>
          </p:cNvPr>
          <p:cNvSpPr/>
          <p:nvPr/>
        </p:nvSpPr>
        <p:spPr>
          <a:xfrm>
            <a:off x="1850546" y="1657528"/>
            <a:ext cx="966596" cy="1588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6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`</a:t>
            </a: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+ </a:t>
            </a:r>
            <a:r>
              <a:rPr lang="ko-KR" altLang="en-US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권한 변경</a:t>
            </a:r>
            <a:endParaRPr lang="en-US" altLang="ko-KR" sz="28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0597"/>
            <a:ext cx="3886178" cy="121394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 dirty="0">
                <a:latin typeface="Consolas" panose="020B0609020204030204" pitchFamily="49" charset="0"/>
              </a:rPr>
              <a:t># </a:t>
            </a:r>
            <a:r>
              <a:rPr lang="en-US" altLang="ko-KR" sz="1300" dirty="0" err="1">
                <a:latin typeface="Consolas" panose="020B0609020204030204" pitchFamily="49" charset="0"/>
              </a:rPr>
              <a:t>chown</a:t>
            </a:r>
            <a:r>
              <a:rPr lang="en-US" altLang="ko-KR" sz="1300" dirty="0">
                <a:latin typeface="Consolas" panose="020B0609020204030204" pitchFamily="49" charset="0"/>
              </a:rPr>
              <a:t> </a:t>
            </a:r>
            <a:r>
              <a:rPr lang="en-US" altLang="ko-KR" sz="1300" dirty="0" err="1">
                <a:latin typeface="Consolas" panose="020B0609020204030204" pitchFamily="49" charset="0"/>
              </a:rPr>
              <a:t>root.root</a:t>
            </a:r>
            <a:r>
              <a:rPr lang="en-US" altLang="ko-KR" sz="1300" dirty="0">
                <a:latin typeface="Consolas" panose="020B0609020204030204" pitchFamily="49" charset="0"/>
              </a:rPr>
              <a:t> test.txt </a:t>
            </a:r>
          </a:p>
          <a:p>
            <a:endParaRPr lang="en-US" altLang="ko-KR" sz="1300" dirty="0">
              <a:latin typeface="Consolas" panose="020B0609020204030204" pitchFamily="49" charset="0"/>
            </a:endParaRPr>
          </a:p>
          <a:p>
            <a:r>
              <a:rPr lang="en-US" altLang="ko-KR" sz="1300" dirty="0">
                <a:latin typeface="Consolas" panose="020B0609020204030204" pitchFamily="49" charset="0"/>
              </a:rPr>
              <a:t># </a:t>
            </a:r>
            <a:r>
              <a:rPr lang="en-US" altLang="ko-KR" sz="1300" dirty="0" err="1">
                <a:latin typeface="Consolas" panose="020B0609020204030204" pitchFamily="49" charset="0"/>
              </a:rPr>
              <a:t>chmod</a:t>
            </a:r>
            <a:r>
              <a:rPr lang="en-US" altLang="ko-KR" sz="1300" dirty="0">
                <a:latin typeface="Consolas" panose="020B0609020204030204" pitchFamily="49" charset="0"/>
              </a:rPr>
              <a:t> 744 test.txt </a:t>
            </a:r>
          </a:p>
          <a:p>
            <a:endParaRPr lang="en-US" altLang="ko-KR" sz="1300" dirty="0">
              <a:latin typeface="Consolas" panose="020B0609020204030204" pitchFamily="49" charset="0"/>
            </a:endParaRPr>
          </a:p>
          <a:p>
            <a:r>
              <a:rPr lang="en-US" altLang="ko-KR" sz="1300" dirty="0">
                <a:latin typeface="Consolas" panose="020B0609020204030204" pitchFamily="49" charset="0"/>
              </a:rPr>
              <a:t># </a:t>
            </a:r>
            <a:r>
              <a:rPr lang="en-US" altLang="ko-KR" sz="1300" dirty="0" err="1">
                <a:latin typeface="Consolas" panose="020B0609020204030204" pitchFamily="49" charset="0"/>
              </a:rPr>
              <a:t>umask</a:t>
            </a:r>
            <a:endParaRPr lang="en-US" altLang="ko-KR" sz="1300" dirty="0"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3CA1C8-1C99-48D7-8DD6-C99FA58B0B1F}"/>
              </a:ext>
            </a:extLst>
          </p:cNvPr>
          <p:cNvSpPr/>
          <p:nvPr/>
        </p:nvSpPr>
        <p:spPr>
          <a:xfrm>
            <a:off x="4572000" y="1510597"/>
            <a:ext cx="3948627" cy="121394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chown [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소유주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].[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그룹명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] [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파일명</a:t>
            </a:r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]</a:t>
            </a: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소유권 변경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chmod </a:t>
            </a: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권한 변경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권한 변경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426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3E939F5-BAB1-4B7A-836F-5E04283E845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88942E4-9BC4-411E-ADC0-871353F98287}"/>
              </a:ext>
            </a:extLst>
          </p:cNvPr>
          <p:cNvGrpSpPr/>
          <p:nvPr/>
        </p:nvGrpSpPr>
        <p:grpSpPr>
          <a:xfrm rot="20700000">
            <a:off x="-498330" y="605116"/>
            <a:ext cx="3454830" cy="1096998"/>
            <a:chOff x="293397" y="434081"/>
            <a:chExt cx="2561659" cy="813393"/>
          </a:xfrm>
        </p:grpSpPr>
        <p:sp>
          <p:nvSpPr>
            <p:cNvPr id="2" name="사각형: 모서리가 접힌 도형 1">
              <a:extLst>
                <a:ext uri="{FF2B5EF4-FFF2-40B4-BE49-F238E27FC236}">
                  <a16:creationId xmlns:a16="http://schemas.microsoft.com/office/drawing/2014/main" id="{CF315818-5BE5-4CC8-ACC9-5298B54D37A7}"/>
                </a:ext>
              </a:extLst>
            </p:cNvPr>
            <p:cNvSpPr/>
            <p:nvPr/>
          </p:nvSpPr>
          <p:spPr>
            <a:xfrm rot="16200000">
              <a:off x="1167530" y="-440052"/>
              <a:ext cx="813393" cy="2561659"/>
            </a:xfrm>
            <a:prstGeom prst="foldedCorner">
              <a:avLst>
                <a:gd name="adj" fmla="val 21429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0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B6C63A-24C3-41C9-833D-49B7B4FE9324}"/>
                </a:ext>
              </a:extLst>
            </p:cNvPr>
            <p:cNvSpPr txBox="1"/>
            <p:nvPr/>
          </p:nvSpPr>
          <p:spPr>
            <a:xfrm>
              <a:off x="418132" y="555518"/>
              <a:ext cx="2312188" cy="570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INDEX</a:t>
              </a:r>
              <a:endParaRPr lang="ko-KR" altLang="en-US" sz="4400">
                <a:latin typeface="DX몽블랑라운드ExB" panose="02020600000000000000" pitchFamily="18" charset="-127"/>
                <a:ea typeface="DX몽블랑라운드ExB" panose="02020600000000000000" pitchFamily="18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A266F-E7FD-47FB-BFA4-CAB0C005769A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B2EC3-7DC5-4A7D-A944-1551F34C9D01}"/>
              </a:ext>
            </a:extLst>
          </p:cNvPr>
          <p:cNvSpPr txBox="1"/>
          <p:nvPr/>
        </p:nvSpPr>
        <p:spPr>
          <a:xfrm>
            <a:off x="735839" y="2309385"/>
            <a:ext cx="767232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① 필수 패키지 설치 및 구축</a:t>
            </a:r>
            <a:endParaRPr lang="en-US" altLang="ko-KR" sz="32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5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</a:p>
          <a:p>
            <a:r>
              <a:rPr lang="ko-KR" altLang="en-US" sz="32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② </a:t>
            </a:r>
            <a:r>
              <a:rPr lang="en-US" altLang="ko-KR" sz="32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Nagios Server</a:t>
            </a:r>
            <a:r>
              <a:rPr lang="ko-KR" altLang="en-US" sz="32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설치 및 시작</a:t>
            </a:r>
            <a:endParaRPr lang="en-US" altLang="ko-KR" sz="32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5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</a:p>
          <a:p>
            <a:r>
              <a:rPr lang="ko-KR" altLang="en-US" sz="32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③ </a:t>
            </a:r>
            <a:r>
              <a:rPr lang="en-US" altLang="ko-KR" sz="32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Windows Server 2012 </a:t>
            </a:r>
            <a:r>
              <a:rPr lang="ko-KR" altLang="en-US" sz="32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모니터링</a:t>
            </a:r>
            <a:endParaRPr lang="en-US" altLang="ko-KR" sz="32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5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</a:p>
          <a:p>
            <a:r>
              <a:rPr lang="ko-KR" altLang="en-US" sz="32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④ </a:t>
            </a:r>
            <a:r>
              <a:rPr lang="en-US" altLang="ko-KR" sz="32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 Nagios </a:t>
            </a:r>
          </a:p>
          <a:p>
            <a:r>
              <a:rPr lang="en-US" altLang="ko-KR" sz="15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12104183-4052-47D8-812B-0AE2546B1391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CC250BD9-84FC-4322-AFFA-F4BCE33408A8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91B9638-97EA-41DD-8FCC-E593FE4DBDE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00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AAAD243-FA42-4633-824B-A9AD5BBB4DFF}"/>
              </a:ext>
            </a:extLst>
          </p:cNvPr>
          <p:cNvGrpSpPr/>
          <p:nvPr/>
        </p:nvGrpSpPr>
        <p:grpSpPr>
          <a:xfrm>
            <a:off x="0" y="988504"/>
            <a:ext cx="5679219" cy="2195947"/>
            <a:chOff x="1732391" y="1233053"/>
            <a:chExt cx="5679219" cy="2195947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CF315818-5BE5-4CC8-ACC9-5298B54D37A7}"/>
                </a:ext>
              </a:extLst>
            </p:cNvPr>
            <p:cNvSpPr/>
            <p:nvPr/>
          </p:nvSpPr>
          <p:spPr>
            <a:xfrm rot="5400000">
              <a:off x="3474027" y="-508583"/>
              <a:ext cx="2195947" cy="5679219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B6C63A-24C3-41C9-833D-49B7B4FE9324}"/>
                </a:ext>
              </a:extLst>
            </p:cNvPr>
            <p:cNvSpPr txBox="1"/>
            <p:nvPr/>
          </p:nvSpPr>
          <p:spPr>
            <a:xfrm>
              <a:off x="1956713" y="1669308"/>
              <a:ext cx="523057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몽블랑라운드ExB" panose="02020600000000000000" pitchFamily="18" charset="-127"/>
                  <a:ea typeface="DX몽블랑라운드ExB" panose="02020600000000000000" pitchFamily="18" charset="-127"/>
                  <a:cs typeface="+mn-cs"/>
                </a:rPr>
                <a:t>② </a:t>
              </a:r>
              <a:r>
                <a:rPr kumimoji="0" lang="en-US" altLang="ko-KR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몽블랑라운드ExB" panose="02020600000000000000" pitchFamily="18" charset="-127"/>
                  <a:ea typeface="DX몽블랑라운드ExB" panose="02020600000000000000" pitchFamily="18" charset="-127"/>
                  <a:cs typeface="+mn-cs"/>
                </a:rPr>
                <a:t>Nagios Server </a:t>
              </a:r>
              <a:r>
                <a:rPr kumimoji="0" lang="ko-KR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몽블랑라운드ExB" panose="02020600000000000000" pitchFamily="18" charset="-127"/>
                  <a:ea typeface="DX몽블랑라운드ExB" panose="02020600000000000000" pitchFamily="18" charset="-127"/>
                  <a:cs typeface="+mn-cs"/>
                </a:rPr>
                <a:t>설치 및 </a:t>
              </a:r>
              <a:r>
                <a:rPr lang="ko-KR" altLang="en-US" sz="4000">
                  <a:solidFill>
                    <a:prstClr val="black"/>
                  </a:solidFill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시작</a:t>
              </a:r>
              <a:endPara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A266F-E7FD-47FB-BFA4-CAB0C005769A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2AB15F3-1E8A-4F73-A0DE-20B6D20B805B}"/>
              </a:ext>
            </a:extLst>
          </p:cNvPr>
          <p:cNvSpPr/>
          <p:nvPr/>
        </p:nvSpPr>
        <p:spPr>
          <a:xfrm>
            <a:off x="945234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815F17A-662A-48FF-B5AF-1FB50D450A42}"/>
              </a:ext>
            </a:extLst>
          </p:cNvPr>
          <p:cNvSpPr/>
          <p:nvPr/>
        </p:nvSpPr>
        <p:spPr>
          <a:xfrm>
            <a:off x="367947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36498F-F493-4A88-8F97-ACA384600DB3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36377E-8BF4-42A9-9049-185CDFDCCDA8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1A3862-E39F-4D18-A032-5DC364FCD421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91DC0-7684-4689-B225-600A33D989AD}"/>
              </a:ext>
            </a:extLst>
          </p:cNvPr>
          <p:cNvSpPr txBox="1"/>
          <p:nvPr/>
        </p:nvSpPr>
        <p:spPr>
          <a:xfrm>
            <a:off x="945233" y="3507810"/>
            <a:ext cx="3446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Server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설치 및 확인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Nagios </a:t>
            </a:r>
            <a:r>
              <a:rPr lang="ko-KR" altLang="en-US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서비스 시작</a:t>
            </a:r>
            <a:endParaRPr lang="en-US" altLang="ko-KR" sz="1600">
              <a:solidFill>
                <a:prstClr val="black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Nagios </a:t>
            </a:r>
            <a:r>
              <a:rPr lang="ko-KR" altLang="en-US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서비스 확인</a:t>
            </a:r>
            <a:endParaRPr lang="en-US" altLang="ko-KR" sz="1600">
              <a:solidFill>
                <a:prstClr val="black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오류 확인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Nagios</a:t>
            </a:r>
            <a:r>
              <a:rPr lang="ko-KR" altLang="en-US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접속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D0A3D-9617-442F-A434-0DC5B9A3274F}"/>
              </a:ext>
            </a:extLst>
          </p:cNvPr>
          <p:cNvSpPr txBox="1"/>
          <p:nvPr/>
        </p:nvSpPr>
        <p:spPr>
          <a:xfrm>
            <a:off x="4391248" y="3507810"/>
            <a:ext cx="3997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Nagios Server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설정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Nagios ping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확인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Nagios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서비스 추가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160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Nagios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Server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설치 및 확인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1"/>
            <a:ext cx="7950155" cy="167346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yum install –y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gcc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glibc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glibc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-common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gd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gd-devel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make net-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snmp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openssl-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devel</a:t>
            </a:r>
            <a:r>
              <a:rPr lang="ko-KR" altLang="en-US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xinetd</a:t>
            </a:r>
            <a:r>
              <a:rPr lang="ko-KR" altLang="en-US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unzip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cat /var/www/html/index.php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yum install -y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nagios-plugins-all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rpm –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qa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| grep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3" y="3600946"/>
            <a:ext cx="7950155" cy="19456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Nagios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Server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설치 전 필요한 패키지들을 설치</a:t>
            </a: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php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 확인</a:t>
            </a: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Nagios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Server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와 플러그인 설치</a:t>
            </a: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설치된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Nagios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와 플러그인 확인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19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Nagios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Server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설치 및 확인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1"/>
            <a:ext cx="7950155" cy="128131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ht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passwd 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etc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/passwd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nagiosadmin</a:t>
            </a: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New password: 123456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Re-type new password: 123456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Updating password for user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nagiosadmin</a:t>
            </a: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cat /etc/nagios/passwd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gedit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etc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/httpd/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conf.d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nagios.conf</a:t>
            </a: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2908000"/>
            <a:ext cx="7950155" cy="11417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htpasswd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사용하여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Nagios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관리자를 생성하고 그 정보를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passwd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파일에 저장한다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패스워드 입력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패스워드 재입력</a:t>
            </a: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패스워드 업데이트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관리자의 정보는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N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agios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를 웹으로 접속할 때 사용한다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해시 함수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MD5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 암호화되어 저장된 패스워드 확인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nagios.conf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에서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IP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주소를 지정하여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 네트워크에서 정의된 사용자만 웹에서 접속 가능 하다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24B3F4-0751-412E-BDCE-9B3BE339BD3F}"/>
              </a:ext>
            </a:extLst>
          </p:cNvPr>
          <p:cNvGrpSpPr/>
          <p:nvPr/>
        </p:nvGrpSpPr>
        <p:grpSpPr>
          <a:xfrm>
            <a:off x="419075" y="4184477"/>
            <a:ext cx="8305850" cy="1724025"/>
            <a:chOff x="418497" y="4184477"/>
            <a:chExt cx="8305850" cy="1724025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F63C84B-1B58-4FBB-A3E6-82EBF7DF7EDF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497" y="4184477"/>
              <a:ext cx="4257675" cy="172402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349E545-6F23-4965-B9F0-87B5B421414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247" y="4184477"/>
              <a:ext cx="4229100" cy="1724025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</p:pic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797D845-953F-459F-B5E6-BB561540BE31}"/>
              </a:ext>
            </a:extLst>
          </p:cNvPr>
          <p:cNvSpPr/>
          <p:nvPr/>
        </p:nvSpPr>
        <p:spPr>
          <a:xfrm>
            <a:off x="1358215" y="5498360"/>
            <a:ext cx="3160992" cy="2309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41A400C-A4EA-46AC-8295-99A9550AB252}"/>
              </a:ext>
            </a:extLst>
          </p:cNvPr>
          <p:cNvSpPr/>
          <p:nvPr/>
        </p:nvSpPr>
        <p:spPr>
          <a:xfrm>
            <a:off x="5434965" y="5498360"/>
            <a:ext cx="3160992" cy="2309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0DFAD-2986-4C20-B901-8D9E0E20C3EE}"/>
              </a:ext>
            </a:extLst>
          </p:cNvPr>
          <p:cNvSpPr txBox="1"/>
          <p:nvPr/>
        </p:nvSpPr>
        <p:spPr>
          <a:xfrm>
            <a:off x="4114799" y="5028622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rgbClr val="C00000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+</a:t>
            </a:r>
            <a:endParaRPr lang="ko-KR" altLang="en-US" sz="3600">
              <a:solidFill>
                <a:srgbClr val="C00000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93E39-1A1B-42DE-B8D1-41A663A3E8F5}"/>
              </a:ext>
            </a:extLst>
          </p:cNvPr>
          <p:cNvSpPr txBox="1"/>
          <p:nvPr/>
        </p:nvSpPr>
        <p:spPr>
          <a:xfrm>
            <a:off x="8232895" y="5011383"/>
            <a:ext cx="45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>
                <a:solidFill>
                  <a:srgbClr val="C00000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+</a:t>
            </a:r>
            <a:endParaRPr lang="ko-KR" altLang="en-US" sz="3600">
              <a:solidFill>
                <a:srgbClr val="C00000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5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Nagios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Server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설치 및 확인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1"/>
            <a:ext cx="7950155" cy="128131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gedit</a:t>
            </a:r>
            <a:r>
              <a:rPr lang="ko-KR" altLang="en-US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etc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/objects/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contacts.cfg</a:t>
            </a: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systemctl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restart httpd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2983038"/>
            <a:ext cx="7950155" cy="11417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email [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이메일 주소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] -&gt; Apache Server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가 보내는 알림을 받을 이메일 주소 입력</a:t>
            </a: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Apache Server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재시작</a:t>
            </a: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E6C3CF-1D9A-4FA8-AEAE-6BE994F97003}"/>
              </a:ext>
            </a:extLst>
          </p:cNvPr>
          <p:cNvGrpSpPr/>
          <p:nvPr/>
        </p:nvGrpSpPr>
        <p:grpSpPr>
          <a:xfrm>
            <a:off x="596922" y="4686273"/>
            <a:ext cx="7950155" cy="897461"/>
            <a:chOff x="596922" y="4445638"/>
            <a:chExt cx="7950155" cy="89746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4C67B79-9B03-4FD7-A86D-E32339CB85A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22" y="4445638"/>
              <a:ext cx="7950155" cy="897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E9BD41-E0E5-4D82-AEFE-AD65DD32102B}"/>
                </a:ext>
              </a:extLst>
            </p:cNvPr>
            <p:cNvSpPr/>
            <p:nvPr/>
          </p:nvSpPr>
          <p:spPr>
            <a:xfrm>
              <a:off x="2460936" y="5049948"/>
              <a:ext cx="1340568" cy="17348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0A2E975-A65F-439E-8A8A-EEFADB4D0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66" b="39324"/>
          <a:stretch/>
        </p:blipFill>
        <p:spPr>
          <a:xfrm>
            <a:off x="596922" y="4311618"/>
            <a:ext cx="7950155" cy="151540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054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서비스 시작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2"/>
            <a:ext cx="7950155" cy="117609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systemctl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start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systemctl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enable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systemctl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status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31A5A8-5065-4930-869F-767B44A937D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2" y="2763563"/>
            <a:ext cx="7950155" cy="327470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942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37616" y="70222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서비스 확인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2"/>
            <a:ext cx="7950155" cy="879382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ps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–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ef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| grep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DB595C-4365-494A-AA3E-173F8696D5E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1" y="2763563"/>
            <a:ext cx="7950155" cy="13480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884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오류 확인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2"/>
            <a:ext cx="795015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-v 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nagios.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cfg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ls</a:t>
            </a:r>
            <a:r>
              <a:rPr lang="ko-KR" altLang="en-US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–l</a:t>
            </a:r>
            <a:r>
              <a:rPr lang="ko-KR" altLang="en-US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/var/log/nagios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C86492-4E70-4A1C-9BD9-82838DF835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63" y="2104183"/>
            <a:ext cx="7949873" cy="39340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274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Nagios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접속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4248B3-5366-4067-AFF5-E28978FF1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2" y="1505376"/>
            <a:ext cx="7964109" cy="41456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20F5BB-6AA4-401C-8D3B-EF36B6EB88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2" y="1505376"/>
            <a:ext cx="7950156" cy="4145668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A71BCB3-2257-4F83-9EA6-CE8244974155}"/>
              </a:ext>
            </a:extLst>
          </p:cNvPr>
          <p:cNvSpPr/>
          <p:nvPr/>
        </p:nvSpPr>
        <p:spPr>
          <a:xfrm>
            <a:off x="1850546" y="1657528"/>
            <a:ext cx="966596" cy="15882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C235C2-CA8E-40AA-A4BE-0C8151990C93}"/>
              </a:ext>
            </a:extLst>
          </p:cNvPr>
          <p:cNvSpPr/>
          <p:nvPr/>
        </p:nvSpPr>
        <p:spPr>
          <a:xfrm>
            <a:off x="2295331" y="2242452"/>
            <a:ext cx="4553338" cy="237309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>
                <a:latin typeface="DX국민시대" panose="02020600000000000000" pitchFamily="18" charset="-127"/>
                <a:ea typeface="DX국민시대" panose="02020600000000000000" pitchFamily="18" charset="-127"/>
              </a:rPr>
              <a:t>nagiosadmin</a:t>
            </a:r>
            <a:br>
              <a:rPr lang="en-US" altLang="ko-KR" sz="3600">
                <a:latin typeface="DX국민시대" panose="02020600000000000000" pitchFamily="18" charset="-127"/>
                <a:ea typeface="DX국민시대" panose="02020600000000000000" pitchFamily="18" charset="-127"/>
              </a:rPr>
            </a:br>
            <a:r>
              <a:rPr lang="en-US" altLang="ko-KR" sz="3600">
                <a:latin typeface="DX국민시대" panose="02020600000000000000" pitchFamily="18" charset="-127"/>
                <a:ea typeface="DX국민시대" panose="02020600000000000000" pitchFamily="18" charset="-127"/>
              </a:rPr>
              <a:t>123456</a:t>
            </a:r>
            <a:endParaRPr lang="ko-KR" altLang="en-US" sz="360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48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S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erver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2" y="1514902"/>
            <a:ext cx="7950155" cy="65748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gedit</a:t>
            </a:r>
            <a:r>
              <a:rPr kumimoji="0" lang="ko-KR" altLang="en-US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cfg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2470432"/>
            <a:ext cx="7950155" cy="11417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[ 51 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line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cfg_dir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=/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etc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nagios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/servers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의 주석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(#)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을 제거하여 활성화한다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[ 52 – 56 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line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다른 활성화된 구문의 앞에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#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을 붙여 주석처리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비활성화한다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9E6C3CF-1D9A-4FA8-AEAE-6BE994F97003}"/>
              </a:ext>
            </a:extLst>
          </p:cNvPr>
          <p:cNvGrpSpPr/>
          <p:nvPr/>
        </p:nvGrpSpPr>
        <p:grpSpPr>
          <a:xfrm>
            <a:off x="596922" y="4686273"/>
            <a:ext cx="7950155" cy="897461"/>
            <a:chOff x="596922" y="4445638"/>
            <a:chExt cx="7950155" cy="897461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34C67B79-9B03-4FD7-A86D-E32339CB85AE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22" y="4445638"/>
              <a:ext cx="7950155" cy="897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6E9BD41-E0E5-4D82-AEFE-AD65DD32102B}"/>
                </a:ext>
              </a:extLst>
            </p:cNvPr>
            <p:cNvSpPr/>
            <p:nvPr/>
          </p:nvSpPr>
          <p:spPr>
            <a:xfrm>
              <a:off x="2460936" y="5049948"/>
              <a:ext cx="1340568" cy="17348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06EA84E-758A-410B-96E7-0E11B48E18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9" r="25710" b="50245"/>
          <a:stretch/>
        </p:blipFill>
        <p:spPr>
          <a:xfrm>
            <a:off x="596922" y="3910229"/>
            <a:ext cx="7950155" cy="1706163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F92D1C5-8991-4BB0-AED6-E735443EE0F5}"/>
              </a:ext>
            </a:extLst>
          </p:cNvPr>
          <p:cNvSpPr/>
          <p:nvPr/>
        </p:nvSpPr>
        <p:spPr>
          <a:xfrm>
            <a:off x="699935" y="4511749"/>
            <a:ext cx="638632" cy="922639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26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S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erver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1"/>
            <a:ext cx="7950155" cy="167346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mkdir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/servers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chgrp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etc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/servers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chmod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750 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etc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/servers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ls –l 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etc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/servers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3" y="3600946"/>
            <a:ext cx="7950155" cy="19456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server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관련 디렉토리 생성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그룹 소유권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nagios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로 변경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그룹에 읽기 및 실행 권한 부여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변경 확인</a:t>
            </a:r>
          </a:p>
        </p:txBody>
      </p:sp>
    </p:spTree>
    <p:extLst>
      <p:ext uri="{BB962C8B-B14F-4D97-AF65-F5344CB8AC3E}">
        <p14:creationId xmlns:p14="http://schemas.microsoft.com/office/powerpoint/2010/main" val="221254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>
            <a:extLst>
              <a:ext uri="{FF2B5EF4-FFF2-40B4-BE49-F238E27FC236}">
                <a16:creationId xmlns:a16="http://schemas.microsoft.com/office/drawing/2014/main" id="{3C16195E-95B2-4642-8CBB-B2BCD287610E}"/>
              </a:ext>
            </a:extLst>
          </p:cNvPr>
          <p:cNvGrpSpPr/>
          <p:nvPr/>
        </p:nvGrpSpPr>
        <p:grpSpPr>
          <a:xfrm>
            <a:off x="2630311" y="1972708"/>
            <a:ext cx="3759200" cy="2710319"/>
            <a:chOff x="2630311" y="1972708"/>
            <a:chExt cx="3759200" cy="271031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B97EA71-FD56-4E28-96A5-018F0A42C99E}"/>
                </a:ext>
              </a:extLst>
            </p:cNvPr>
            <p:cNvCxnSpPr>
              <a:cxnSpLocks/>
            </p:cNvCxnSpPr>
            <p:nvPr/>
          </p:nvCxnSpPr>
          <p:spPr>
            <a:xfrm>
              <a:off x="6389511" y="3429000"/>
              <a:ext cx="0" cy="1254027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21E0F631-1BEC-4F80-9307-141BF33AB4E5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>
              <a:off x="2630312" y="3429000"/>
              <a:ext cx="0" cy="745022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C6293ED2-BBC4-4B4D-AF4F-0788B8B2F1B5}"/>
                </a:ext>
              </a:extLst>
            </p:cNvPr>
            <p:cNvCxnSpPr>
              <a:cxnSpLocks/>
            </p:cNvCxnSpPr>
            <p:nvPr/>
          </p:nvCxnSpPr>
          <p:spPr>
            <a:xfrm>
              <a:off x="2630311" y="3429000"/>
              <a:ext cx="3759200" cy="0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FA46D9D-CE30-4680-AA93-B4D5297A82F8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1972708"/>
              <a:ext cx="0" cy="1456292"/>
            </a:xfrm>
            <a:prstGeom prst="line">
              <a:avLst/>
            </a:prstGeom>
            <a:ln w="31750" cap="rnd">
              <a:solidFill>
                <a:schemeClr val="tx1">
                  <a:lumMod val="50000"/>
                  <a:lumOff val="50000"/>
                </a:schemeClr>
              </a:solidFill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A266F-E7FD-47FB-BFA4-CAB0C005769A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2AB15F3-1E8A-4F73-A0DE-20B6D20B805B}"/>
              </a:ext>
            </a:extLst>
          </p:cNvPr>
          <p:cNvSpPr/>
          <p:nvPr/>
        </p:nvSpPr>
        <p:spPr>
          <a:xfrm>
            <a:off x="945234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815F17A-662A-48FF-B5AF-1FB50D450A42}"/>
              </a:ext>
            </a:extLst>
          </p:cNvPr>
          <p:cNvSpPr/>
          <p:nvPr/>
        </p:nvSpPr>
        <p:spPr>
          <a:xfrm>
            <a:off x="367947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36498F-F493-4A88-8F97-ACA384600DB3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36377E-8BF4-42A9-9049-185CDFDCCDA8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1A3862-E39F-4D18-A032-5DC364FCD421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C87ABBE-D920-4A04-A361-2BEBE1A1E828}"/>
              </a:ext>
            </a:extLst>
          </p:cNvPr>
          <p:cNvGrpSpPr/>
          <p:nvPr/>
        </p:nvGrpSpPr>
        <p:grpSpPr>
          <a:xfrm>
            <a:off x="1879600" y="4174022"/>
            <a:ext cx="1501422" cy="1242781"/>
            <a:chOff x="1746393" y="2186219"/>
            <a:chExt cx="1501422" cy="1242781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E3B65E5-7574-4EF1-843D-C91C329D04EF}"/>
                </a:ext>
              </a:extLst>
            </p:cNvPr>
            <p:cNvSpPr/>
            <p:nvPr/>
          </p:nvSpPr>
          <p:spPr>
            <a:xfrm>
              <a:off x="1746393" y="2533353"/>
              <a:ext cx="1501422" cy="895647"/>
            </a:xfrm>
            <a:prstGeom prst="roundRect">
              <a:avLst>
                <a:gd name="adj" fmla="val 27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CentOS 7</a:t>
              </a:r>
            </a:p>
            <a:p>
              <a:pPr algn="ctr"/>
              <a:r>
                <a:rPr lang="en-US" altLang="ko-KR" sz="1600">
                  <a:solidFill>
                    <a:schemeClr val="tx1">
                      <a:lumMod val="95000"/>
                      <a:lumOff val="5000"/>
                    </a:schemeClr>
                  </a:solidFill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Client</a:t>
              </a:r>
              <a:endParaRPr lang="ko-KR" altLang="en-US" sz="1600">
                <a:solidFill>
                  <a:schemeClr val="tx1">
                    <a:lumMod val="95000"/>
                    <a:lumOff val="5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endParaRPr>
            </a:p>
          </p:txBody>
        </p:sp>
        <p:sp>
          <p:nvSpPr>
            <p:cNvPr id="21" name="사각형: 둥근 위쪽 모서리 20">
              <a:extLst>
                <a:ext uri="{FF2B5EF4-FFF2-40B4-BE49-F238E27FC236}">
                  <a16:creationId xmlns:a16="http://schemas.microsoft.com/office/drawing/2014/main" id="{D0C005F6-7A8E-455E-AC43-D5213AA21480}"/>
                </a:ext>
              </a:extLst>
            </p:cNvPr>
            <p:cNvSpPr/>
            <p:nvPr/>
          </p:nvSpPr>
          <p:spPr>
            <a:xfrm>
              <a:off x="2012131" y="2186219"/>
              <a:ext cx="969947" cy="3471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시연자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4BEE61B-3349-42A4-8FF3-395DDE502D71}"/>
              </a:ext>
            </a:extLst>
          </p:cNvPr>
          <p:cNvGrpSpPr/>
          <p:nvPr/>
        </p:nvGrpSpPr>
        <p:grpSpPr>
          <a:xfrm>
            <a:off x="5638800" y="4174022"/>
            <a:ext cx="1501422" cy="1242781"/>
            <a:chOff x="1746393" y="2186219"/>
            <a:chExt cx="1501422" cy="1242781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F272450-D24C-4D7E-8F1D-7B5B68D15521}"/>
                </a:ext>
              </a:extLst>
            </p:cNvPr>
            <p:cNvSpPr/>
            <p:nvPr/>
          </p:nvSpPr>
          <p:spPr>
            <a:xfrm>
              <a:off x="1746393" y="2533353"/>
              <a:ext cx="1501422" cy="895647"/>
            </a:xfrm>
            <a:prstGeom prst="roundRect">
              <a:avLst>
                <a:gd name="adj" fmla="val 2708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>
                  <a:solidFill>
                    <a:schemeClr val="tx1">
                      <a:lumMod val="95000"/>
                      <a:lumOff val="5000"/>
                    </a:schemeClr>
                  </a:solidFill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WinServer</a:t>
              </a:r>
            </a:p>
            <a:p>
              <a:pPr algn="ctr"/>
              <a:r>
                <a:rPr lang="en-US" altLang="ko-KR" sz="1500">
                  <a:solidFill>
                    <a:schemeClr val="tx1">
                      <a:lumMod val="95000"/>
                      <a:lumOff val="5000"/>
                    </a:schemeClr>
                  </a:solidFill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2012</a:t>
              </a:r>
              <a:endParaRPr lang="ko-KR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endParaRPr>
            </a:p>
          </p:txBody>
        </p:sp>
        <p:sp>
          <p:nvSpPr>
            <p:cNvPr id="45" name="사각형: 둥근 위쪽 모서리 44">
              <a:extLst>
                <a:ext uri="{FF2B5EF4-FFF2-40B4-BE49-F238E27FC236}">
                  <a16:creationId xmlns:a16="http://schemas.microsoft.com/office/drawing/2014/main" id="{70916BF8-7AF7-4D79-B857-725ED3250A0B}"/>
                </a:ext>
              </a:extLst>
            </p:cNvPr>
            <p:cNvSpPr/>
            <p:nvPr/>
          </p:nvSpPr>
          <p:spPr>
            <a:xfrm>
              <a:off x="2012131" y="2186219"/>
              <a:ext cx="969947" cy="3471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실습자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9756426-A334-4A98-ABAF-2A73A7273159}"/>
              </a:ext>
            </a:extLst>
          </p:cNvPr>
          <p:cNvSpPr txBox="1"/>
          <p:nvPr/>
        </p:nvSpPr>
        <p:spPr>
          <a:xfrm>
            <a:off x="3956534" y="4331974"/>
            <a:ext cx="1230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모니터링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6265E84-AD7C-49C4-AA68-45690C307BDD}"/>
              </a:ext>
            </a:extLst>
          </p:cNvPr>
          <p:cNvGrpSpPr/>
          <p:nvPr/>
        </p:nvGrpSpPr>
        <p:grpSpPr>
          <a:xfrm>
            <a:off x="3746218" y="687213"/>
            <a:ext cx="1651564" cy="1430867"/>
            <a:chOff x="3746218" y="1998133"/>
            <a:chExt cx="1651564" cy="1430867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F2916E6-AE0C-4B80-BE15-D675413D96CA}"/>
                </a:ext>
              </a:extLst>
            </p:cNvPr>
            <p:cNvSpPr/>
            <p:nvPr/>
          </p:nvSpPr>
          <p:spPr>
            <a:xfrm>
              <a:off x="3746218" y="2345267"/>
              <a:ext cx="1651564" cy="1083733"/>
            </a:xfrm>
            <a:prstGeom prst="roundRect">
              <a:avLst>
                <a:gd name="adj" fmla="val 27084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900">
                  <a:solidFill>
                    <a:schemeClr val="tx1">
                      <a:lumMod val="95000"/>
                      <a:lumOff val="5000"/>
                    </a:schemeClr>
                  </a:solidFill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CentOS 7</a:t>
              </a:r>
            </a:p>
            <a:p>
              <a:pPr algn="ctr"/>
              <a:r>
                <a:rPr lang="en-US" altLang="ko-KR" sz="1900">
                  <a:solidFill>
                    <a:schemeClr val="tx1">
                      <a:lumMod val="95000"/>
                      <a:lumOff val="5000"/>
                    </a:schemeClr>
                  </a:solidFill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SERVER</a:t>
              </a:r>
              <a:endParaRPr lang="ko-KR" altLang="en-US" sz="1900">
                <a:solidFill>
                  <a:schemeClr val="tx1">
                    <a:lumMod val="95000"/>
                    <a:lumOff val="5000"/>
                  </a:schemeClr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endParaRPr>
            </a:p>
          </p:txBody>
        </p:sp>
        <p:sp>
          <p:nvSpPr>
            <p:cNvPr id="20" name="사각형: 둥근 위쪽 모서리 19">
              <a:extLst>
                <a:ext uri="{FF2B5EF4-FFF2-40B4-BE49-F238E27FC236}">
                  <a16:creationId xmlns:a16="http://schemas.microsoft.com/office/drawing/2014/main" id="{1252061A-63FD-4E4F-B58F-CC73E131D221}"/>
                </a:ext>
              </a:extLst>
            </p:cNvPr>
            <p:cNvSpPr/>
            <p:nvPr/>
          </p:nvSpPr>
          <p:spPr>
            <a:xfrm>
              <a:off x="3985182" y="1998133"/>
              <a:ext cx="1173636" cy="34713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실습자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51D9A17-FCF2-4568-9A32-4AD8F0386CDB}"/>
              </a:ext>
            </a:extLst>
          </p:cNvPr>
          <p:cNvGrpSpPr/>
          <p:nvPr/>
        </p:nvGrpSpPr>
        <p:grpSpPr>
          <a:xfrm>
            <a:off x="3487564" y="2459570"/>
            <a:ext cx="2168872" cy="1801423"/>
            <a:chOff x="6946461" y="1853640"/>
            <a:chExt cx="2487252" cy="2065863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A66FBDF3-7D1C-4F3F-974D-5E9DDB3CF58E}"/>
                </a:ext>
              </a:extLst>
            </p:cNvPr>
            <p:cNvSpPr/>
            <p:nvPr/>
          </p:nvSpPr>
          <p:spPr>
            <a:xfrm>
              <a:off x="7157156" y="1853640"/>
              <a:ext cx="2065863" cy="2065863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DX몽블랑라운드ExB" panose="02020600000000000000" pitchFamily="18" charset="-127"/>
                <a:ea typeface="DX몽블랑라운드ExB" panose="02020600000000000000" pitchFamily="18" charset="-127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6232957-D01C-4C72-ABD7-BFD2BEBF2000}"/>
                </a:ext>
              </a:extLst>
            </p:cNvPr>
            <p:cNvSpPr txBox="1"/>
            <p:nvPr/>
          </p:nvSpPr>
          <p:spPr>
            <a:xfrm>
              <a:off x="6946461" y="2624961"/>
              <a:ext cx="24872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>
                  <a:solidFill>
                    <a:schemeClr val="bg1"/>
                  </a:solidFill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Nagios</a:t>
              </a:r>
              <a:endParaRPr lang="ko-KR" altLang="en-US" sz="2800">
                <a:solidFill>
                  <a:schemeClr val="bg1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endParaRPr>
            </a:p>
          </p:txBody>
        </p:sp>
      </p:grp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D29C5CBC-EF6C-4CC2-9645-F37B51BA4313}"/>
              </a:ext>
            </a:extLst>
          </p:cNvPr>
          <p:cNvSpPr/>
          <p:nvPr/>
        </p:nvSpPr>
        <p:spPr>
          <a:xfrm rot="3600000">
            <a:off x="3302483" y="2757256"/>
            <a:ext cx="484936" cy="905958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아래쪽 65">
            <a:extLst>
              <a:ext uri="{FF2B5EF4-FFF2-40B4-BE49-F238E27FC236}">
                <a16:creationId xmlns:a16="http://schemas.microsoft.com/office/drawing/2014/main" id="{F8600FCA-5F1D-4746-B191-6A7BFEB4F7DF}"/>
              </a:ext>
            </a:extLst>
          </p:cNvPr>
          <p:cNvSpPr/>
          <p:nvPr/>
        </p:nvSpPr>
        <p:spPr>
          <a:xfrm rot="18000000">
            <a:off x="5328033" y="2749110"/>
            <a:ext cx="484936" cy="905958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2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4" grpId="0" animBg="1"/>
      <p:bldP spid="6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Server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1"/>
            <a:ext cx="7950155" cy="104168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gedit</a:t>
            </a:r>
            <a:r>
              <a:rPr lang="ko-KR" altLang="en-US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/etc/nagios/servers/slave.cfg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systemctl restart nagios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3" y="2728534"/>
            <a:ext cx="7950155" cy="32150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slave.cfg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파일 생성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define host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use			linux-server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host_name		CentOS7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alias			Linux Host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address		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모니터링 대상 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IP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define service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use			generic-service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host_name		CentOS7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servi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ce_description	ping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check_command		check_ping!100.0,20%!500.0,60%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}</a:t>
            </a: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541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ping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확인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796290-9EF2-41B0-8B3B-9EE75104B267}"/>
              </a:ext>
            </a:extLst>
          </p:cNvPr>
          <p:cNvSpPr/>
          <p:nvPr/>
        </p:nvSpPr>
        <p:spPr>
          <a:xfrm>
            <a:off x="596922" y="1514901"/>
            <a:ext cx="7950155" cy="735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Re-schedule the next check of this service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버튼 클릭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87D057-D1A6-4B62-8559-84B82D86B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4" t="18657" r="10901" b="15801"/>
          <a:stretch/>
        </p:blipFill>
        <p:spPr>
          <a:xfrm>
            <a:off x="596922" y="2422777"/>
            <a:ext cx="7950154" cy="361548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1F21E41-0B3C-4731-A308-CBAF679C0A86}"/>
              </a:ext>
            </a:extLst>
          </p:cNvPr>
          <p:cNvSpPr/>
          <p:nvPr/>
        </p:nvSpPr>
        <p:spPr>
          <a:xfrm>
            <a:off x="6627511" y="4383887"/>
            <a:ext cx="1556713" cy="1921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23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ping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확인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9796290-9EF2-41B0-8B3B-9EE75104B267}"/>
              </a:ext>
            </a:extLst>
          </p:cNvPr>
          <p:cNvSpPr/>
          <p:nvPr/>
        </p:nvSpPr>
        <p:spPr>
          <a:xfrm>
            <a:off x="596922" y="1514901"/>
            <a:ext cx="7950155" cy="7359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Commit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버튼 클릭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852624-500A-4E84-8C51-13D85E571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2" t="14224" r="22154" b="27846"/>
          <a:stretch/>
        </p:blipFill>
        <p:spPr>
          <a:xfrm>
            <a:off x="596922" y="2422776"/>
            <a:ext cx="7950155" cy="3615489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1F21E41-0B3C-4731-A308-CBAF679C0A86}"/>
              </a:ext>
            </a:extLst>
          </p:cNvPr>
          <p:cNvSpPr/>
          <p:nvPr/>
        </p:nvSpPr>
        <p:spPr>
          <a:xfrm>
            <a:off x="5529862" y="5239626"/>
            <a:ext cx="726218" cy="30949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90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ping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확인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8E1A50-FF22-4B19-A61C-E9E26385A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" t="12271" r="47231" b="33063"/>
          <a:stretch/>
        </p:blipFill>
        <p:spPr>
          <a:xfrm>
            <a:off x="570884" y="2253745"/>
            <a:ext cx="8002231" cy="301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61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서비스 추가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1"/>
            <a:ext cx="7950155" cy="104168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gedit</a:t>
            </a:r>
            <a:r>
              <a:rPr lang="ko-KR" altLang="en-US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/etc/nagios/servers/slave.cfg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systemctl restart nagios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3" y="2728534"/>
            <a:ext cx="7950155" cy="321506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slave.cfg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파일 하단 추가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define service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use			generic-service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host_name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	CentOS7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servi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ce_description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Apache Webserver Status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check_command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check_http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}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37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서비스 추가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DC8B89-04A1-4E05-BDE2-10CA77F1E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16" t="19386" r="8769" b="15072"/>
          <a:stretch/>
        </p:blipFill>
        <p:spPr>
          <a:xfrm>
            <a:off x="596923" y="1514901"/>
            <a:ext cx="7950155" cy="421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6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AAAD243-FA42-4633-824B-A9AD5BBB4DFF}"/>
              </a:ext>
            </a:extLst>
          </p:cNvPr>
          <p:cNvGrpSpPr/>
          <p:nvPr/>
        </p:nvGrpSpPr>
        <p:grpSpPr>
          <a:xfrm>
            <a:off x="0" y="988504"/>
            <a:ext cx="5679219" cy="2195947"/>
            <a:chOff x="1732391" y="1233053"/>
            <a:chExt cx="5679219" cy="2195947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CF315818-5BE5-4CC8-ACC9-5298B54D37A7}"/>
                </a:ext>
              </a:extLst>
            </p:cNvPr>
            <p:cNvSpPr/>
            <p:nvPr/>
          </p:nvSpPr>
          <p:spPr>
            <a:xfrm rot="5400000">
              <a:off x="3474027" y="-508583"/>
              <a:ext cx="2195947" cy="5679219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B6C63A-24C3-41C9-833D-49B7B4FE9324}"/>
                </a:ext>
              </a:extLst>
            </p:cNvPr>
            <p:cNvSpPr txBox="1"/>
            <p:nvPr/>
          </p:nvSpPr>
          <p:spPr>
            <a:xfrm>
              <a:off x="1732391" y="1669308"/>
              <a:ext cx="567921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몽블랑라운드ExB" panose="02020600000000000000" pitchFamily="18" charset="-127"/>
                  <a:ea typeface="DX몽블랑라운드ExB" panose="02020600000000000000" pitchFamily="18" charset="-127"/>
                  <a:cs typeface="+mn-cs"/>
                </a:rPr>
                <a:t>④ </a:t>
              </a:r>
              <a:r>
                <a:rPr kumimoji="0" lang="en-US" altLang="ko-KR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몽블랑라운드ExB" panose="02020600000000000000" pitchFamily="18" charset="-127"/>
                  <a:ea typeface="DX몽블랑라운드ExB" panose="02020600000000000000" pitchFamily="18" charset="-127"/>
                  <a:cs typeface="+mn-cs"/>
                </a:rPr>
                <a:t>Windows Server 2012 </a:t>
              </a:r>
              <a:r>
                <a:rPr kumimoji="0" lang="ko-KR" altLang="en-US" sz="4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몽블랑라운드ExB" panose="02020600000000000000" pitchFamily="18" charset="-127"/>
                  <a:ea typeface="DX몽블랑라운드ExB" panose="02020600000000000000" pitchFamily="18" charset="-127"/>
                  <a:cs typeface="+mn-cs"/>
                </a:rPr>
                <a:t>모니터링</a:t>
              </a:r>
              <a:endPara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A266F-E7FD-47FB-BFA4-CAB0C005769A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2AB15F3-1E8A-4F73-A0DE-20B6D20B805B}"/>
              </a:ext>
            </a:extLst>
          </p:cNvPr>
          <p:cNvSpPr/>
          <p:nvPr/>
        </p:nvSpPr>
        <p:spPr>
          <a:xfrm>
            <a:off x="945234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815F17A-662A-48FF-B5AF-1FB50D450A42}"/>
              </a:ext>
            </a:extLst>
          </p:cNvPr>
          <p:cNvSpPr/>
          <p:nvPr/>
        </p:nvSpPr>
        <p:spPr>
          <a:xfrm>
            <a:off x="367947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36498F-F493-4A88-8F97-ACA384600DB3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36377E-8BF4-42A9-9049-185CDFDCCDA8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1A3862-E39F-4D18-A032-5DC364FCD421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8C143-6AD6-4C9A-95BE-EF98A3635160}"/>
              </a:ext>
            </a:extLst>
          </p:cNvPr>
          <p:cNvSpPr txBox="1"/>
          <p:nvPr/>
        </p:nvSpPr>
        <p:spPr>
          <a:xfrm>
            <a:off x="5322139" y="3683655"/>
            <a:ext cx="3339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NS Client++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설치 세팅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  <a:p>
            <a:pPr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NS Client++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설치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  <a:p>
            <a:pPr>
              <a:defRPr/>
            </a:pPr>
            <a:r>
              <a:rPr lang="en-US" altLang="ko-KR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Nagios Server </a:t>
            </a:r>
            <a:r>
              <a:rPr lang="ko-KR" altLang="en-US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설정</a:t>
            </a:r>
            <a:endParaRPr lang="en-US" altLang="ko-KR" sz="1600">
              <a:solidFill>
                <a:prstClr val="black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pPr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</a:t>
            </a:r>
            <a:r>
              <a:rPr lang="en-US" altLang="ko-KR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Nagios </a:t>
            </a:r>
            <a:r>
              <a:rPr lang="ko-KR" altLang="en-US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모니터링 확인</a:t>
            </a:r>
            <a:endParaRPr lang="en-US" altLang="ko-KR" sz="1600">
              <a:solidFill>
                <a:prstClr val="black"/>
              </a:solidFill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764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NS Client++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 세팅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66E674-1FB0-4BD6-8820-7AB705E4C6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" t="352" r="774" b="-1"/>
          <a:stretch/>
        </p:blipFill>
        <p:spPr>
          <a:xfrm>
            <a:off x="4984058" y="1487709"/>
            <a:ext cx="3563016" cy="38553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432557B-8F37-4FED-9D63-6773669BC732}"/>
              </a:ext>
            </a:extLst>
          </p:cNvPr>
          <p:cNvSpPr/>
          <p:nvPr/>
        </p:nvSpPr>
        <p:spPr>
          <a:xfrm>
            <a:off x="5199960" y="2225407"/>
            <a:ext cx="1178805" cy="55754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2556296-D0BE-48BE-91FF-198D54A7E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2" t="675" r="819" b="1310"/>
          <a:stretch/>
        </p:blipFill>
        <p:spPr>
          <a:xfrm>
            <a:off x="596920" y="1487709"/>
            <a:ext cx="3260702" cy="38553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385CF37-F78D-4F5C-A4E7-D6B12E588BFD}"/>
              </a:ext>
            </a:extLst>
          </p:cNvPr>
          <p:cNvSpPr/>
          <p:nvPr/>
        </p:nvSpPr>
        <p:spPr>
          <a:xfrm>
            <a:off x="1920813" y="4311513"/>
            <a:ext cx="878724" cy="2113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DFB9FFF-3F98-48C2-8178-8407E7273900}"/>
              </a:ext>
            </a:extLst>
          </p:cNvPr>
          <p:cNvSpPr/>
          <p:nvPr/>
        </p:nvSpPr>
        <p:spPr>
          <a:xfrm>
            <a:off x="1070386" y="1719132"/>
            <a:ext cx="450924" cy="2113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758D15C-34A1-4FEC-A554-A6F4A8774B6C}"/>
              </a:ext>
            </a:extLst>
          </p:cNvPr>
          <p:cNvSpPr/>
          <p:nvPr/>
        </p:nvSpPr>
        <p:spPr>
          <a:xfrm>
            <a:off x="596921" y="5388313"/>
            <a:ext cx="7950155" cy="5326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Internet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Explorer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&gt;&gt;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우측 상단 설정 클릭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&gt;&gt;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인터넷 옵션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&gt;&gt; Security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&gt;&gt; Custom level .. &gt;&gt; Downloads – File download Enable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변경</a:t>
            </a: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04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NS Client++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 세팅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1" y="5388313"/>
            <a:ext cx="7950155" cy="5326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Internet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Explorer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&gt;&gt;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우측 상단 설정 클릭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&gt;&gt;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인터넷 옵션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&gt;&gt; Security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&gt;&gt; Enable Protected Mode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체크 박스 해제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Firewall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해제</a:t>
            </a: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DD805-5C5F-4694-9EF6-83B718E62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" t="675" r="819" b="1310"/>
          <a:stretch/>
        </p:blipFill>
        <p:spPr>
          <a:xfrm>
            <a:off x="596920" y="1487709"/>
            <a:ext cx="3260702" cy="38553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DAEB3D5-8CB5-4AD6-8818-57E07D5EA1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5"/>
          <a:stretch/>
        </p:blipFill>
        <p:spPr>
          <a:xfrm>
            <a:off x="4022700" y="1487709"/>
            <a:ext cx="4524374" cy="38553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25DCFFC-0F4B-4D88-B7B6-5015AED44CAE}"/>
              </a:ext>
            </a:extLst>
          </p:cNvPr>
          <p:cNvSpPr/>
          <p:nvPr/>
        </p:nvSpPr>
        <p:spPr>
          <a:xfrm>
            <a:off x="841926" y="4154755"/>
            <a:ext cx="2757810" cy="2113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A6C494-837D-447F-8F3A-1C6580077885}"/>
              </a:ext>
            </a:extLst>
          </p:cNvPr>
          <p:cNvSpPr/>
          <p:nvPr/>
        </p:nvSpPr>
        <p:spPr>
          <a:xfrm>
            <a:off x="1070386" y="1719132"/>
            <a:ext cx="450924" cy="2113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26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NS Client++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1" y="5388313"/>
            <a:ext cx="7950155" cy="5326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http://nsclient.org/download/0.4.1/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에서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NS Client ++ 0.4.1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다운로드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A8DAFE-E5E4-45D0-922C-8EB86E8947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" r="415" b="595"/>
          <a:stretch/>
        </p:blipFill>
        <p:spPr>
          <a:xfrm>
            <a:off x="596921" y="1532926"/>
            <a:ext cx="7950154" cy="385538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4779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AAAD243-FA42-4633-824B-A9AD5BBB4DFF}"/>
              </a:ext>
            </a:extLst>
          </p:cNvPr>
          <p:cNvGrpSpPr/>
          <p:nvPr/>
        </p:nvGrpSpPr>
        <p:grpSpPr>
          <a:xfrm>
            <a:off x="0" y="988504"/>
            <a:ext cx="5679219" cy="2195947"/>
            <a:chOff x="1732391" y="1233053"/>
            <a:chExt cx="5679219" cy="2195947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CF315818-5BE5-4CC8-ACC9-5298B54D37A7}"/>
                </a:ext>
              </a:extLst>
            </p:cNvPr>
            <p:cNvSpPr/>
            <p:nvPr/>
          </p:nvSpPr>
          <p:spPr>
            <a:xfrm rot="5400000">
              <a:off x="3474027" y="-508583"/>
              <a:ext cx="2195947" cy="5679219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B6C63A-24C3-41C9-833D-49B7B4FE9324}"/>
                </a:ext>
              </a:extLst>
            </p:cNvPr>
            <p:cNvSpPr txBox="1"/>
            <p:nvPr/>
          </p:nvSpPr>
          <p:spPr>
            <a:xfrm>
              <a:off x="1956713" y="1607752"/>
              <a:ext cx="523057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① 필수 패키지</a:t>
              </a:r>
              <a:endParaRPr lang="en-US" altLang="ko-KR" sz="4400">
                <a:latin typeface="DX몽블랑라운드ExB" panose="02020600000000000000" pitchFamily="18" charset="-127"/>
                <a:ea typeface="DX몽블랑라운드ExB" panose="02020600000000000000" pitchFamily="18" charset="-127"/>
              </a:endParaRPr>
            </a:p>
            <a:p>
              <a:pPr algn="ctr"/>
              <a:r>
                <a:rPr lang="ko-KR" altLang="en-US" sz="4400"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설치 및 구축</a:t>
              </a: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A266F-E7FD-47FB-BFA4-CAB0C005769A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2AB15F3-1E8A-4F73-A0DE-20B6D20B805B}"/>
              </a:ext>
            </a:extLst>
          </p:cNvPr>
          <p:cNvSpPr/>
          <p:nvPr/>
        </p:nvSpPr>
        <p:spPr>
          <a:xfrm>
            <a:off x="945234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815F17A-662A-48FF-B5AF-1FB50D450A42}"/>
              </a:ext>
            </a:extLst>
          </p:cNvPr>
          <p:cNvSpPr/>
          <p:nvPr/>
        </p:nvSpPr>
        <p:spPr>
          <a:xfrm>
            <a:off x="367947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36498F-F493-4A88-8F97-ACA384600DB3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36377E-8BF4-42A9-9049-185CDFDCCDA8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1A3862-E39F-4D18-A032-5DC364FCD421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345EF-7D11-4793-98A2-570FF6A1DAE4}"/>
              </a:ext>
            </a:extLst>
          </p:cNvPr>
          <p:cNvSpPr txBox="1"/>
          <p:nvPr/>
        </p:nvSpPr>
        <p:spPr>
          <a:xfrm>
            <a:off x="945233" y="3507810"/>
            <a:ext cx="32047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방화벽 해제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DNS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DNS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확인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DNS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시작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DNS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기본 설정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PC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와 </a:t>
            </a:r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VMware DNS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설정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4B9B74-76E3-4FB5-9C98-51E1EFC0943B}"/>
              </a:ext>
            </a:extLst>
          </p:cNvPr>
          <p:cNvSpPr txBox="1"/>
          <p:nvPr/>
        </p:nvSpPr>
        <p:spPr>
          <a:xfrm>
            <a:off x="4391248" y="3507810"/>
            <a:ext cx="39978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Apache Server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Apache Server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 확인 </a:t>
            </a:r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및 설정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Apache Server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시작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php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 및 사용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  <a:p>
            <a:r>
              <a:rPr lang="en-US" altLang="ko-KR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Apache Server </a:t>
            </a:r>
            <a:r>
              <a:rPr lang="ko-KR" altLang="en-US" sz="16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접속</a:t>
            </a:r>
            <a:endParaRPr lang="en-US" altLang="ko-KR" sz="16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79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NS Client++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90B7CD-45A3-4DC5-91F7-AFEB754A6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3" y="1556792"/>
            <a:ext cx="2592288" cy="20308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99BD12-0EB2-4A9B-9DEF-82FB5F657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73" y="1556792"/>
            <a:ext cx="2592288" cy="2030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927DA49-D5C1-4A32-BF56-E5635F1FD9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3" y="1556793"/>
            <a:ext cx="2592287" cy="2030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BE1728-0F69-4E1F-89F6-94FBDE25F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3" y="3762087"/>
            <a:ext cx="2592288" cy="203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4129FC-5841-4893-8399-2BF1BC8545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73" y="3759614"/>
            <a:ext cx="2592287" cy="20308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F9D0E57-246E-44EA-B6DE-692F55EE13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993" y="3762087"/>
            <a:ext cx="2592287" cy="203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1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NS Client++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90B7CD-45A3-4DC5-91F7-AFEB754A6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3" y="1556792"/>
            <a:ext cx="2592288" cy="20308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99BD12-0EB2-4A9B-9DEF-82FB5F657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73" y="1556792"/>
            <a:ext cx="2592288" cy="2030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14B289-E3C6-4F59-A336-EEFACE945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3" y="1556792"/>
            <a:ext cx="2592288" cy="2030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054C70-CD76-4536-B831-288AD6377D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874" y="1556792"/>
            <a:ext cx="2592287" cy="20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NS Client++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1" y="5388313"/>
            <a:ext cx="7950155" cy="5326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설치 완료 후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Windows &gt;&gt; Administrative Tools &gt;&gt; </a:t>
            </a:r>
            <a:r>
              <a:rPr lang="en-US" altLang="ko-KR" sz="1400" err="1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Serveices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 들어가서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/>
            </a:r>
            <a:b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</a:b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NS Client++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&gt;&gt;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 err="1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우클릭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&gt;&gt;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속성으로 정보를 확인한다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4187EA-C9C7-4ECD-A5CD-E86FB2766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" t="483" r="222" b="416"/>
          <a:stretch/>
        </p:blipFill>
        <p:spPr>
          <a:xfrm>
            <a:off x="596919" y="1487709"/>
            <a:ext cx="7950155" cy="38553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0969A20-D09A-4528-ADDC-A2BFF5B2FC90}"/>
              </a:ext>
            </a:extLst>
          </p:cNvPr>
          <p:cNvSpPr/>
          <p:nvPr/>
        </p:nvSpPr>
        <p:spPr>
          <a:xfrm>
            <a:off x="3927772" y="4103307"/>
            <a:ext cx="4441481" cy="2113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6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Nagios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Server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2"/>
            <a:ext cx="795015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gedit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/objects/commands.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cfg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2190507"/>
            <a:ext cx="7950155" cy="8820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command line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마지막에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–s password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추가한다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여기서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password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는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NS Client++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설치 시 입력한 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client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비밀번호이며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윈도우 서버 접속 시에 사용할 패스워드이다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CE1AC26-7EA9-4F75-A747-232C204BC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22" y="3224910"/>
            <a:ext cx="7950155" cy="26796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920242A-201F-455A-809C-6EFEC5EC3102}"/>
              </a:ext>
            </a:extLst>
          </p:cNvPr>
          <p:cNvSpPr/>
          <p:nvPr/>
        </p:nvSpPr>
        <p:spPr>
          <a:xfrm>
            <a:off x="996516" y="4410936"/>
            <a:ext cx="7524000" cy="2113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26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Nagios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Server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2"/>
            <a:ext cx="795015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cp 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s/objects/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windows.cfg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etc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/servers/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winserver.cfg</a:t>
            </a: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gedit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/servers/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winserver.cfg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2190507"/>
            <a:ext cx="7950155" cy="8820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윈도우 서버 모니터링을 위해 사용할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winserver.cfg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파일로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windows.cfg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파일을 복사한다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winserver.cfg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열어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host_name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과 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IP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주소를 정의한다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09D682-6E52-48F2-AD04-AABF4F48B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23" y="3224911"/>
            <a:ext cx="7950154" cy="26796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F393D76-8A82-4E3E-8BD6-D73304CA5DDB}"/>
              </a:ext>
            </a:extLst>
          </p:cNvPr>
          <p:cNvSpPr/>
          <p:nvPr/>
        </p:nvSpPr>
        <p:spPr>
          <a:xfrm>
            <a:off x="1083115" y="5017705"/>
            <a:ext cx="3033591" cy="2113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0A238C-B2C4-489C-B902-37D6A6BA94EC}"/>
              </a:ext>
            </a:extLst>
          </p:cNvPr>
          <p:cNvSpPr/>
          <p:nvPr/>
        </p:nvSpPr>
        <p:spPr>
          <a:xfrm>
            <a:off x="1083115" y="5314489"/>
            <a:ext cx="3336950" cy="21138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27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Server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1514901"/>
            <a:ext cx="7950155" cy="17937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[ 64-69 line ]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추가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define service{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use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			generic-service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host_name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winserver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service_description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PING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check_comm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and		check_ping</a:t>
            </a:r>
            <a:r>
              <a:rPr lang="en-US" altLang="ko-KR" sz="1400" b="1" dirty="0">
                <a:solidFill>
                  <a:srgbClr val="C0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!100.0,20%!500.0,60%</a:t>
            </a:r>
          </a:p>
          <a:p>
            <a:pPr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F78A1F-59ED-4B63-AFCD-23ECF96B1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03"/>
          <a:stretch/>
        </p:blipFill>
        <p:spPr>
          <a:xfrm>
            <a:off x="596921" y="3549316"/>
            <a:ext cx="7950155" cy="23552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F53FEA1-9C98-4741-9904-82102C2C2450}"/>
              </a:ext>
            </a:extLst>
          </p:cNvPr>
          <p:cNvSpPr/>
          <p:nvPr/>
        </p:nvSpPr>
        <p:spPr>
          <a:xfrm>
            <a:off x="741542" y="3530654"/>
            <a:ext cx="3961087" cy="92004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6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Server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1514901"/>
            <a:ext cx="7950155" cy="17937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[ 75-80 line ]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에 추가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define service{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use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			generic-service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host_name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winserver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service_description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NSClient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++ Version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check_comm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and		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check_nt!CLIENTVERSION</a:t>
            </a:r>
            <a:endParaRPr lang="en-US" altLang="ko-KR" sz="1400" b="1" dirty="0">
              <a:solidFill>
                <a:srgbClr val="C0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F78A1F-59ED-4B63-AFCD-23ECF96B1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03"/>
          <a:stretch/>
        </p:blipFill>
        <p:spPr>
          <a:xfrm>
            <a:off x="596921" y="3549316"/>
            <a:ext cx="7950155" cy="23552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12DEFCE-2D35-49FA-AD98-A5073ADA66DF}"/>
              </a:ext>
            </a:extLst>
          </p:cNvPr>
          <p:cNvSpPr/>
          <p:nvPr/>
        </p:nvSpPr>
        <p:spPr>
          <a:xfrm>
            <a:off x="769534" y="5024895"/>
            <a:ext cx="3345263" cy="89837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1" y="3268251"/>
            <a:ext cx="7950155" cy="28849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systemctl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restart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endParaRPr kumimoji="0" lang="ko-KR" altLang="en-US" sz="1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196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Nagios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모니터링 확인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1" y="5388313"/>
            <a:ext cx="7950155" cy="5326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브라우저로 돌아가 확인하면 서비스들이 추가되어 상세한 정보를 확인 가능하다</a:t>
            </a: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235FB3-BDFE-4B68-872A-14A71FE98F90}"/>
              </a:ext>
            </a:extLst>
          </p:cNvPr>
          <p:cNvGrpSpPr/>
          <p:nvPr/>
        </p:nvGrpSpPr>
        <p:grpSpPr>
          <a:xfrm>
            <a:off x="596919" y="1487709"/>
            <a:ext cx="7950155" cy="3855387"/>
            <a:chOff x="596919" y="1487709"/>
            <a:chExt cx="7950155" cy="385538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4083F0E-F3DD-43C0-9581-3E1151D56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920" y="1487709"/>
              <a:ext cx="7950154" cy="385538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36AE0B5-CF5C-4A7E-AA7F-5E96B0B6D2D8}"/>
                </a:ext>
              </a:extLst>
            </p:cNvPr>
            <p:cNvSpPr/>
            <p:nvPr/>
          </p:nvSpPr>
          <p:spPr>
            <a:xfrm>
              <a:off x="596919" y="2542673"/>
              <a:ext cx="305410" cy="1381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BB0926B-CB31-4E34-BEAA-3C1FCAD19A18}"/>
              </a:ext>
            </a:extLst>
          </p:cNvPr>
          <p:cNvSpPr/>
          <p:nvPr/>
        </p:nvSpPr>
        <p:spPr>
          <a:xfrm>
            <a:off x="847987" y="2515643"/>
            <a:ext cx="450924" cy="192172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3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AAAAD243-FA42-4633-824B-A9AD5BBB4DFF}"/>
              </a:ext>
            </a:extLst>
          </p:cNvPr>
          <p:cNvGrpSpPr/>
          <p:nvPr/>
        </p:nvGrpSpPr>
        <p:grpSpPr>
          <a:xfrm>
            <a:off x="0" y="988504"/>
            <a:ext cx="5679219" cy="2195947"/>
            <a:chOff x="1732391" y="1233053"/>
            <a:chExt cx="5679219" cy="2195947"/>
          </a:xfrm>
        </p:grpSpPr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CF315818-5BE5-4CC8-ACC9-5298B54D37A7}"/>
                </a:ext>
              </a:extLst>
            </p:cNvPr>
            <p:cNvSpPr/>
            <p:nvPr/>
          </p:nvSpPr>
          <p:spPr>
            <a:xfrm rot="5400000">
              <a:off x="3474027" y="-508583"/>
              <a:ext cx="2195947" cy="5679219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B6C63A-24C3-41C9-833D-49B7B4FE9324}"/>
                </a:ext>
              </a:extLst>
            </p:cNvPr>
            <p:cNvSpPr txBox="1"/>
            <p:nvPr/>
          </p:nvSpPr>
          <p:spPr>
            <a:xfrm>
              <a:off x="1956713" y="1607752"/>
              <a:ext cx="5230574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4400">
                  <a:solidFill>
                    <a:prstClr val="black"/>
                  </a:solidFill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⑤</a:t>
              </a:r>
              <a:r>
                <a:rPr kumimoji="0" lang="ko-KR" altLang="en-US" sz="4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몽블랑라운드ExB" panose="02020600000000000000" pitchFamily="18" charset="-127"/>
                  <a:ea typeface="DX몽블랑라운드ExB" panose="02020600000000000000" pitchFamily="18" charset="-127"/>
                  <a:cs typeface="+mn-cs"/>
                </a:rPr>
                <a:t> </a:t>
              </a:r>
              <a:r>
                <a:rPr kumimoji="0" lang="en-US" altLang="ko-KR" sz="4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DX몽블랑라운드ExB" panose="02020600000000000000" pitchFamily="18" charset="-127"/>
                  <a:ea typeface="DX몽블랑라운드ExB" panose="02020600000000000000" pitchFamily="18" charset="-127"/>
                  <a:cs typeface="+mn-cs"/>
                </a:rPr>
                <a:t>PnP4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4400">
                  <a:solidFill>
                    <a:prstClr val="black"/>
                  </a:solidFill>
                  <a:latin typeface="DX몽블랑라운드ExB" panose="02020600000000000000" pitchFamily="18" charset="-127"/>
                  <a:ea typeface="DX몽블랑라운드ExB" panose="02020600000000000000" pitchFamily="18" charset="-127"/>
                </a:rPr>
                <a:t>Nagios</a:t>
              </a:r>
              <a:endParaRPr kumimoji="0" lang="ko-KR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E1A266F-E7FD-47FB-BFA4-CAB0C005769A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2AB15F3-1E8A-4F73-A0DE-20B6D20B805B}"/>
              </a:ext>
            </a:extLst>
          </p:cNvPr>
          <p:cNvSpPr/>
          <p:nvPr/>
        </p:nvSpPr>
        <p:spPr>
          <a:xfrm>
            <a:off x="945234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4815F17A-662A-48FF-B5AF-1FB50D450A42}"/>
              </a:ext>
            </a:extLst>
          </p:cNvPr>
          <p:cNvSpPr/>
          <p:nvPr/>
        </p:nvSpPr>
        <p:spPr>
          <a:xfrm>
            <a:off x="367947" y="5872492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E36498F-F493-4A88-8F97-ACA384600DB3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F36377E-8BF4-42A9-9049-185CDFDCCDA8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E1A3862-E39F-4D18-A032-5DC364FCD421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B345EF-7D11-4793-98A2-570FF6A1DAE4}"/>
              </a:ext>
            </a:extLst>
          </p:cNvPr>
          <p:cNvSpPr txBox="1"/>
          <p:nvPr/>
        </p:nvSpPr>
        <p:spPr>
          <a:xfrm>
            <a:off x="945234" y="3683655"/>
            <a:ext cx="29462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PnP4Nagios 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설치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PnP4Nagios </a:t>
            </a:r>
            <a:r>
              <a:rPr lang="ko-KR" altLang="en-US" sz="16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설정</a:t>
            </a:r>
            <a:endParaRPr kumimoji="0" lang="en-US" altLang="ko-K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764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73663F3-C6C3-4AFC-9DC6-1C89AE1CBCFD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설치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2" y="1514903"/>
            <a:ext cx="7950155" cy="208818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yum</a:t>
            </a:r>
            <a:r>
              <a:rPr lang="ko-KR" altLang="en-US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install –y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rrdtool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 smtClean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Perl-Time-</a:t>
            </a:r>
            <a:r>
              <a:rPr lang="en-US" altLang="ko-KR" sz="1300" dirty="0" err="1" smtClean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HiRes</a:t>
            </a:r>
            <a:r>
              <a:rPr lang="en-US" altLang="ko-KR" sz="1300" dirty="0" smtClean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rrdtool-perl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php-gd</a:t>
            </a:r>
            <a:endParaRPr lang="en-US" altLang="ko-KR" sz="1300" dirty="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wget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  <a:hlinkClick r:id="rId3"/>
              </a:rPr>
              <a:t>http://sourceforge.net/projects/pnp4nagios/files/PNP-0.6/pnp4nagios-0.6.25.tar.gz</a:t>
            </a:r>
            <a:endParaRPr lang="en-US" altLang="ko-KR" sz="1300" dirty="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 dirty="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tar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xvfz</a:t>
            </a: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pnp4nagios-0.6.25.tar.gz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cd pnp4nagios-0.6.25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./configure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 dirty="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make all; make </a:t>
            </a:r>
            <a:r>
              <a:rPr lang="en-US" altLang="ko-KR" sz="1300" dirty="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fullinstall</a:t>
            </a:r>
            <a:endParaRPr lang="en-US" altLang="ko-KR" sz="1300" dirty="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3676755"/>
            <a:ext cx="7950155" cy="236151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pnp4nagios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를 사용하기 위해 필요한 패키지 설치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/* pnp4nagios-0.6.25.tar.gz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파일 다운로드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  </a:t>
            </a:r>
            <a:r>
              <a:rPr lang="en-US" altLang="ko-KR" sz="140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wget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이란 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? Web Get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의 약자로 </a:t>
            </a:r>
            <a:r>
              <a:rPr lang="ko-KR" altLang="en-US" sz="140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웹브라우저에서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파일을 다운로드한다는 뜻이다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 */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tar.gz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파일은 윈도우 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.zip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파일과 같다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압축 해제</a:t>
            </a: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해제 확인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해제한 디렉토리로 이동</a:t>
            </a: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회사에서 제공하는 자동 설정 스크립트이다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 7104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줄 명령어 치고 싶지않으면 실행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en-US" altLang="ko-KR" sz="140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makeFile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에 </a:t>
            </a:r>
            <a:r>
              <a:rPr lang="ko-KR" altLang="en-US" sz="140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정의된대로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자동 컴파일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28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방화벽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해제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1"/>
            <a:ext cx="7950155" cy="167346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systemctl stop firewalld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systemctl disable firewalld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gedit /etc/selinux/config</a:t>
            </a:r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3" y="3600946"/>
            <a:ext cx="7950155" cy="19456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방화벽 실행 중지</a:t>
            </a: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방화벽 자동 실행 삭제</a:t>
            </a: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selinux config </a:t>
            </a:r>
            <a:r>
              <a:rPr lang="ko-KR" altLang="en-US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 수정</a:t>
            </a:r>
            <a:endParaRPr lang="en-US" altLang="ko-KR" sz="14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SELINUX=enforcing -&gt; disabled</a:t>
            </a:r>
          </a:p>
        </p:txBody>
      </p:sp>
    </p:spTree>
    <p:extLst>
      <p:ext uri="{BB962C8B-B14F-4D97-AF65-F5344CB8AC3E}">
        <p14:creationId xmlns:p14="http://schemas.microsoft.com/office/powerpoint/2010/main" val="94614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5C9C5AB1-4633-4731-A263-9CFFEB85A0C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설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2" y="1514902"/>
            <a:ext cx="7950155" cy="34253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gedit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etc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/httpd/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conf.d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/pnp4nagios.conf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1927955"/>
            <a:ext cx="7950155" cy="3425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AuthUserFile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etc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nagios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passwd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로 수정합니다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E37A88-0B62-47A8-B348-162E8CB9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01" y="2341010"/>
            <a:ext cx="7933176" cy="369725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9610A2E-6B26-445C-A1D6-EB4333B72016}"/>
              </a:ext>
            </a:extLst>
          </p:cNvPr>
          <p:cNvSpPr/>
          <p:nvPr/>
        </p:nvSpPr>
        <p:spPr>
          <a:xfrm>
            <a:off x="613901" y="3877978"/>
            <a:ext cx="3345263" cy="21597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0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71797FB-1B90-4511-9CB7-4936851D483C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실행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2" y="1514902"/>
            <a:ext cx="7950155" cy="113304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service</a:t>
            </a:r>
            <a:r>
              <a:rPr lang="ko-KR" altLang="en-US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npcd</a:t>
            </a:r>
            <a:r>
              <a:rPr lang="ko-KR" altLang="en-US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start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chkconfig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–-add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npcd</a:t>
            </a: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chkconfig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–-level 35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npcd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on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474F6F7-87E7-43EB-9D5C-68EC341CC16B}"/>
              </a:ext>
            </a:extLst>
          </p:cNvPr>
          <p:cNvSpPr/>
          <p:nvPr/>
        </p:nvSpPr>
        <p:spPr>
          <a:xfrm>
            <a:off x="596922" y="2819897"/>
            <a:ext cx="7950155" cy="30583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npcd(pnp4nagios)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데몬 시작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서비스 추가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 systemctl enable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레벨 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3,5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 데몬 시작</a:t>
            </a: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990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59986B2F-F7CD-4B50-A295-8B0BA8AC99A9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확인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2" y="1514902"/>
            <a:ext cx="7950155" cy="113304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service</a:t>
            </a:r>
            <a:r>
              <a:rPr lang="ko-KR" altLang="en-US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npcd</a:t>
            </a:r>
            <a:r>
              <a:rPr lang="ko-KR" altLang="en-US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status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ps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–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ef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| grep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npcd</a:t>
            </a: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systemctl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restart httpd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2819897"/>
            <a:ext cx="7950155" cy="30583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npcd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상태를 확인합니다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npcd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가 정상적으로 프로세스로 올라갔는지 확인합니다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웹서버를 </a:t>
            </a:r>
            <a:r>
              <a:rPr kumimoji="0" lang="ko-KR" altLang="en-US" sz="14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재시작합니다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7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1BB8C31-766A-436A-B024-DBA7E4CBEE68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접속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512A19-48A1-4BDB-8762-10CF099AF99C}"/>
              </a:ext>
            </a:extLst>
          </p:cNvPr>
          <p:cNvSpPr/>
          <p:nvPr/>
        </p:nvSpPr>
        <p:spPr>
          <a:xfrm>
            <a:off x="596922" y="1514903"/>
            <a:ext cx="7950155" cy="41511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주소창에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192.168.0.78(</a:t>
            </a:r>
            <a:r>
              <a:rPr lang="ko-KR" altLang="en-US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웹서버주소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)/</a:t>
            </a: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pnp4nagios/pnp4nagios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/*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처음에 설정한 인증 파일을 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etc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nagios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passwd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 설정했기에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  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nagios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서버 관리자 계정으로 접속 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ex) 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nagiosadmin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1234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057" y="2552699"/>
            <a:ext cx="4129887" cy="297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9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B908D5-500F-4466-8C51-E269519091DC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2925731"/>
            <a:ext cx="7950155" cy="20556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접속한 뒤 아래쪽으로 내려보면 초록색으로 문구가 보입니다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설치 목적으로 사용된 </a:t>
            </a:r>
            <a:r>
              <a:rPr lang="en-US" altLang="ko-KR" sz="140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install.php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파일을 더 이상 필요하지 않기에 변경하라는 문구입니다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/</a:t>
            </a:r>
            <a:r>
              <a:rPr lang="en-US" altLang="ko-KR" sz="140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usr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/local/pnp4nagios/share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디렉터리로 이동합니다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en-US" altLang="ko-KR" sz="140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install.php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파일을 </a:t>
            </a:r>
            <a:r>
              <a:rPr lang="en-US" altLang="ko-KR" sz="140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install.php.ori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파일로 변경합니다</a:t>
            </a: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40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확인</a:t>
            </a: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97997D-7492-454F-BA6F-188AE8133225}"/>
              </a:ext>
            </a:extLst>
          </p:cNvPr>
          <p:cNvSpPr/>
          <p:nvPr/>
        </p:nvSpPr>
        <p:spPr>
          <a:xfrm>
            <a:off x="596922" y="1514902"/>
            <a:ext cx="7950155" cy="125247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cd 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usr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/local/pnp4nagios/share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mv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install.php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install.php.ori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300">
              <a:solidFill>
                <a:prstClr val="white"/>
              </a:solidFill>
              <a:latin typeface="Consolas" panose="020B0609020204030204" pitchFamily="49" charset="0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ls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B953D-4736-4BD8-BD6E-39E76487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22" y="5139713"/>
            <a:ext cx="7950155" cy="89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080BE2B-0F96-41AD-9598-6F1436DAD88F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97997D-7492-454F-BA6F-188AE8133225}"/>
              </a:ext>
            </a:extLst>
          </p:cNvPr>
          <p:cNvSpPr/>
          <p:nvPr/>
        </p:nvSpPr>
        <p:spPr>
          <a:xfrm>
            <a:off x="596922" y="1514903"/>
            <a:ext cx="7950155" cy="29484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gedit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nagios.cfg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1AC1581-BF18-465C-8BA8-48DF254A9673}"/>
              </a:ext>
            </a:extLst>
          </p:cNvPr>
          <p:cNvSpPr/>
          <p:nvPr/>
        </p:nvSpPr>
        <p:spPr>
          <a:xfrm>
            <a:off x="596922" y="1888389"/>
            <a:ext cx="7950155" cy="41498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[812line]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process_performance_data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=1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로 수정합니다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[834line]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host_perfdata_file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usr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/local/pnp4nagios/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var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/host-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perfdata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로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주석제거후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변경합니다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[835line]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service_perfdata_file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usr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/local/pnp4nagios/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var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/service-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perfdata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로 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주석제거합니다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73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1BB8C31-766A-436A-B024-DBA7E4CBEE68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512A19-48A1-4BDB-8762-10CF099AF99C}"/>
              </a:ext>
            </a:extLst>
          </p:cNvPr>
          <p:cNvSpPr/>
          <p:nvPr/>
        </p:nvSpPr>
        <p:spPr>
          <a:xfrm>
            <a:off x="596922" y="1514903"/>
            <a:ext cx="7950155" cy="41511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[847-850line]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기존 구문 완전 변경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한줄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입력 필수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[847line]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host_perfdata_file_template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=DATATYPE::HOSTPERFDATA\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tTIMET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::$TIMET$\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tHOSTNAME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::$HOSTNAME$\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tHOSTPERFDATA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::$HOSTPERFDATA$\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tHOSTCHECKCOMMAND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::$HOSTCHECKCOMMAND$\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tHOSTSTATE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::$HOSTSTATE$\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tHOSTSTATETYPE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::$HOSTSTATETYPE$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[848line]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service_perfdata_file_template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=DATATYPE::SERVICEPERFDATA\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tTIMET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::$TIMET$\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tHOSTNAME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::$HOSTNAME$\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tSERVICEDESC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::$SERVICEDESC$\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tSERVICEPERFDATA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::$SERVICEPERFDATA$\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tSERVICECHECKCOMMAND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::$SERVICECHECKCOMMAND$\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tHOSTSTATE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::$HOSTSTATE$\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tHOSTSTATETYPE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::$HOSTSTATETYPE$\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tSERVICESTATE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::$SERVICESTATE$\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tSERVICESTATETYPE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::$SERVICESTATETYPE$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[860-861line]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host_perfdata_file_mode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=a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주석제거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service_perfdata_file_mode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=a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주석제거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994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1BB8C31-766A-436A-B024-DBA7E4CBEE68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5512A19-48A1-4BDB-8762-10CF099AF99C}"/>
              </a:ext>
            </a:extLst>
          </p:cNvPr>
          <p:cNvSpPr/>
          <p:nvPr/>
        </p:nvSpPr>
        <p:spPr>
          <a:xfrm>
            <a:off x="596922" y="1514903"/>
            <a:ext cx="7950155" cy="41511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[871-872line]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주석을 제거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interval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값을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15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로 변경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host_perfdata_file_processing_interval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=15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service_perfdata_file_processing_interval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=15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[881-882line ]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주석을 제거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host_perfdata_file_processing_command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=process-host-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perfdata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-file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service_perfdata_file_processing_command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=process-service-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perfdata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-file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368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CB4D7A5-59F4-4A30-A156-536855D9C65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1888389"/>
            <a:ext cx="7950155" cy="41498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nagios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설정파일의 문법적 오류를 검사합니다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97997D-7492-454F-BA6F-188AE8133225}"/>
              </a:ext>
            </a:extLst>
          </p:cNvPr>
          <p:cNvSpPr/>
          <p:nvPr/>
        </p:nvSpPr>
        <p:spPr>
          <a:xfrm>
            <a:off x="596922" y="1514903"/>
            <a:ext cx="7950155" cy="29484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–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v 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etc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nagios.cfg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C62E2B-5B61-4BFA-8819-EAFE69130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759" y="2383469"/>
            <a:ext cx="4026477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66AE23-4705-4EA4-AC7C-4765F376EF5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97997D-7492-454F-BA6F-188AE8133225}"/>
              </a:ext>
            </a:extLst>
          </p:cNvPr>
          <p:cNvSpPr/>
          <p:nvPr/>
        </p:nvSpPr>
        <p:spPr>
          <a:xfrm>
            <a:off x="596922" y="1514903"/>
            <a:ext cx="7950155" cy="29484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gedit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/objects/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commands.cfg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02BAB3E-16D8-4E58-857E-00D6F8996B14}"/>
              </a:ext>
            </a:extLst>
          </p:cNvPr>
          <p:cNvSpPr/>
          <p:nvPr/>
        </p:nvSpPr>
        <p:spPr>
          <a:xfrm>
            <a:off x="596922" y="1888389"/>
            <a:ext cx="7950155" cy="41498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define command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command_name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	process-service-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perfdata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-file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command_line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	/bin/mv /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usr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/local/pnp4nagios/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var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/service-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perfdata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usr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/local/pnp4nagios/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var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/spool/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service-perfdata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.$TIMET$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define command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command_name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	process-host-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perfdata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-file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command_line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	/bin/mv /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usr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/local/pnp4nagios/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var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/host-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perfdata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usr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/local/pnp4nagios/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var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/spool/</a:t>
            </a:r>
            <a:r>
              <a:rPr kumimoji="0" lang="en-US" altLang="ko-KR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host-per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fdata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.$TIMET$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*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usr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/~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perfdata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공백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)/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usr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/~$TIMET$	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한줄로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입력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52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DNS </a:t>
            </a:r>
            <a:r>
              <a:rPr lang="ko-KR" altLang="en-US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설치</a:t>
            </a:r>
            <a:endParaRPr lang="en-US" altLang="ko-KR" sz="28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7FD267-0FA7-4D61-96F0-226A053C07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09"/>
          <a:stretch/>
        </p:blipFill>
        <p:spPr>
          <a:xfrm>
            <a:off x="596923" y="2116938"/>
            <a:ext cx="7989037" cy="383648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11ADADC-F44A-4450-90E1-2AB13C430A52}"/>
              </a:ext>
            </a:extLst>
          </p:cNvPr>
          <p:cNvSpPr/>
          <p:nvPr/>
        </p:nvSpPr>
        <p:spPr>
          <a:xfrm>
            <a:off x="1816488" y="2116938"/>
            <a:ext cx="5148000" cy="19627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20F350-6652-4AD8-85B9-2F7E53DFF7AA}"/>
              </a:ext>
            </a:extLst>
          </p:cNvPr>
          <p:cNvSpPr/>
          <p:nvPr/>
        </p:nvSpPr>
        <p:spPr>
          <a:xfrm>
            <a:off x="596923" y="1514901"/>
            <a:ext cx="7989037" cy="44398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latin typeface="Consolas" panose="020B0609020204030204" pitchFamily="49" charset="0"/>
              </a:rPr>
              <a:t># yum</a:t>
            </a:r>
            <a:r>
              <a:rPr lang="ko-KR" altLang="en-US" sz="1300">
                <a:latin typeface="Consolas" panose="020B0609020204030204" pitchFamily="49" charset="0"/>
              </a:rPr>
              <a:t> </a:t>
            </a:r>
            <a:r>
              <a:rPr lang="en-US" altLang="ko-KR" sz="1300">
                <a:latin typeface="Consolas" panose="020B0609020204030204" pitchFamily="49" charset="0"/>
              </a:rPr>
              <a:t>install</a:t>
            </a:r>
            <a:r>
              <a:rPr lang="ko-KR" altLang="en-US" sz="1300">
                <a:latin typeface="Consolas" panose="020B0609020204030204" pitchFamily="49" charset="0"/>
              </a:rPr>
              <a:t> </a:t>
            </a:r>
            <a:r>
              <a:rPr lang="en-US" altLang="ko-KR" sz="1300">
                <a:latin typeface="Consolas" panose="020B0609020204030204" pitchFamily="49" charset="0"/>
              </a:rPr>
              <a:t>–y</a:t>
            </a:r>
            <a:r>
              <a:rPr lang="ko-KR" altLang="en-US" sz="1300">
                <a:latin typeface="Consolas" panose="020B0609020204030204" pitchFamily="49" charset="0"/>
              </a:rPr>
              <a:t> </a:t>
            </a:r>
            <a:r>
              <a:rPr lang="en-US" altLang="ko-KR" sz="1300">
                <a:latin typeface="Consolas" panose="020B0609020204030204" pitchFamily="49" charset="0"/>
              </a:rPr>
              <a:t>bind</a:t>
            </a:r>
            <a:r>
              <a:rPr lang="ko-KR" altLang="en-US" sz="1300">
                <a:latin typeface="Consolas" panose="020B0609020204030204" pitchFamily="49" charset="0"/>
              </a:rPr>
              <a:t> </a:t>
            </a:r>
            <a:r>
              <a:rPr lang="en-US" altLang="ko-KR" sz="1300">
                <a:latin typeface="Consolas" panose="020B0609020204030204" pitchFamily="49" charset="0"/>
              </a:rPr>
              <a:t>bind-libs</a:t>
            </a:r>
            <a:r>
              <a:rPr lang="ko-KR" altLang="en-US" sz="1300">
                <a:latin typeface="Consolas" panose="020B0609020204030204" pitchFamily="49" charset="0"/>
              </a:rPr>
              <a:t> </a:t>
            </a:r>
            <a:r>
              <a:rPr lang="en-US" altLang="ko-KR" sz="1300">
                <a:latin typeface="Consolas" panose="020B0609020204030204" pitchFamily="49" charset="0"/>
              </a:rPr>
              <a:t>bind-utils bind-chroot</a:t>
            </a:r>
          </a:p>
        </p:txBody>
      </p:sp>
    </p:spTree>
    <p:extLst>
      <p:ext uri="{BB962C8B-B14F-4D97-AF65-F5344CB8AC3E}">
        <p14:creationId xmlns:p14="http://schemas.microsoft.com/office/powerpoint/2010/main" val="6342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00B678A-C58F-49CD-9CB2-53ACB3376168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97997D-7492-454F-BA6F-188AE8133225}"/>
              </a:ext>
            </a:extLst>
          </p:cNvPr>
          <p:cNvSpPr/>
          <p:nvPr/>
        </p:nvSpPr>
        <p:spPr>
          <a:xfrm>
            <a:off x="596922" y="1514903"/>
            <a:ext cx="7950155" cy="294848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gedit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 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etc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nagios</a:t>
            </a: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/objects/</a:t>
            </a:r>
            <a:r>
              <a:rPr kumimoji="0" lang="en-US" altLang="ko-KR" sz="13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templates.cfg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07D6C3-EA7C-4237-9846-51CEC6046882}"/>
              </a:ext>
            </a:extLst>
          </p:cNvPr>
          <p:cNvSpPr/>
          <p:nvPr/>
        </p:nvSpPr>
        <p:spPr>
          <a:xfrm>
            <a:off x="596922" y="1888389"/>
            <a:ext cx="7950155" cy="414987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define host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name			host-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pnp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action_url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	/pnp4nagios/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index.php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graph?host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=$HOSTNAME$&amp;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srv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=_HOST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_’ class=‘tips</a:t>
            </a: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’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rel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=‘/pnp4nagios/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index.php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popup?host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=$HOSTNAME$&amp;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srv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=_HOST_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register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	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* </a:t>
            </a:r>
            <a:r>
              <a:rPr lang="en-US" altLang="ko-KR" sz="1400" b="1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action_url</a:t>
            </a:r>
            <a:r>
              <a:rPr lang="en-US" altLang="ko-KR" sz="1400" b="1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~~</a:t>
            </a:r>
            <a:r>
              <a:rPr lang="en-US" altLang="ko-KR" sz="1400" b="1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rel</a:t>
            </a:r>
            <a:r>
              <a:rPr lang="en-US" altLang="ko-KR" sz="1400" b="1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=~~_HOST_</a:t>
            </a:r>
            <a:r>
              <a:rPr lang="ko-KR" altLang="en-US" sz="1400" b="1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까지 같은 </a:t>
            </a:r>
            <a:r>
              <a:rPr lang="en-US" altLang="ko-KR" sz="1400" b="1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line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define service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name			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srv-pnp</a:t>
            </a: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action_url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	/pnp4nagios/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index.php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graph?host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=$HOSTNAME$&amp;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srv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=$SERVICEDESC$’ class=‘tips’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rel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=‘/pnp4nagios/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index.php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popup?host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=$HOSTNAME$&amp;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srv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=$SERVICEDESC$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register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	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각각 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host templates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마지막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service templates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마지막에 작성합니다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nagios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서버 화면에서 호스트를 클릭하면 새로운 페이지가 열리면서 호스트와 서비스에 대한 정보를 제공하게 해주는 부분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70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8092AEB-F174-4B59-A636-F9AC03A6AFCD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설정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AF662F-C433-4532-A249-001B7B098AC5}"/>
              </a:ext>
            </a:extLst>
          </p:cNvPr>
          <p:cNvSpPr/>
          <p:nvPr/>
        </p:nvSpPr>
        <p:spPr>
          <a:xfrm>
            <a:off x="596922" y="1514903"/>
            <a:ext cx="7950155" cy="415118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[ 68 line 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define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host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name 	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linux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-server	; The name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use	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gereric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-host,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host-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pnp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//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}</a:t>
            </a:r>
          </a:p>
          <a:p>
            <a:pPr lvl="0">
              <a:defRPr/>
            </a:pPr>
            <a:endParaRPr lang="en-US" altLang="ko-KR" sz="1400" dirty="0" smtClean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lvl="0">
              <a:defRPr/>
            </a:pP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define</a:t>
            </a:r>
            <a:r>
              <a:rPr lang="ko-KR" altLang="en-US" sz="1400" dirty="0" smtClean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host {</a:t>
            </a:r>
          </a:p>
          <a:p>
            <a:pPr lvl="0"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name 	</a:t>
            </a: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windows-server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; The name …</a:t>
            </a:r>
          </a:p>
          <a:p>
            <a:pPr lvl="0"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use		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gereric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-host, </a:t>
            </a:r>
            <a:r>
              <a:rPr lang="en-US" altLang="ko-KR" sz="1400" b="1" dirty="0">
                <a:solidFill>
                  <a:srgbClr val="FF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host-</a:t>
            </a:r>
            <a:r>
              <a:rPr lang="en-US" altLang="ko-KR" sz="1400" b="1" dirty="0" err="1">
                <a:solidFill>
                  <a:srgbClr val="FF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pnp</a:t>
            </a:r>
            <a:r>
              <a:rPr lang="en-US" altLang="ko-KR" sz="1400" b="1" dirty="0">
                <a:solidFill>
                  <a:srgbClr val="FF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// </a:t>
            </a:r>
            <a:r>
              <a:rPr lang="ko-KR" altLang="en-US" sz="1400" b="1" dirty="0">
                <a:solidFill>
                  <a:srgbClr val="FF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추가</a:t>
            </a:r>
            <a:endParaRPr lang="en-US" altLang="ko-KR" sz="1400" b="1" dirty="0">
              <a:solidFill>
                <a:srgbClr val="FF000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lvl="0"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…</a:t>
            </a:r>
          </a:p>
          <a:p>
            <a:pPr lvl="0"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[ 163 line 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define service {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name		generic-service	; The ‘name’ of this 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	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use		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srv-pnp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//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추가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dirty="0">
                <a:solidFill>
                  <a:srgbClr val="FF000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	</a:t>
            </a:r>
            <a:r>
              <a:rPr lang="en-US" altLang="ko-KR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…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}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b="1" dirty="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489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D675E9-E0DA-488E-ACED-3516CBD9BC86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lang="ko-KR" altLang="en-US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재시작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3429000"/>
            <a:ext cx="7950155" cy="24050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home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디렉터리로 이동합니다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팝업 스크립트를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nagios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서버 디렉터리에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복사합니다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 dirty="0" smtClean="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smtClean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pnp4nagios 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를 </a:t>
            </a:r>
            <a:r>
              <a:rPr lang="ko-KR" altLang="en-US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재시작합니다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nagios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httpd</a:t>
            </a:r>
            <a:r>
              <a:rPr lang="ko-KR" altLang="en-US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를 </a:t>
            </a:r>
            <a:r>
              <a:rPr lang="ko-KR" altLang="en-US" sz="1400" dirty="0" err="1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재시작합니다</a:t>
            </a:r>
            <a:r>
              <a:rPr lang="en-US" altLang="ko-KR" sz="1400" dirty="0">
                <a:solidFill>
                  <a:srgbClr val="E7E6E6">
                    <a:lumMod val="25000"/>
                  </a:srgb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97997D-7492-454F-BA6F-188AE8133225}"/>
              </a:ext>
            </a:extLst>
          </p:cNvPr>
          <p:cNvSpPr/>
          <p:nvPr/>
        </p:nvSpPr>
        <p:spPr>
          <a:xfrm>
            <a:off x="596922" y="1514902"/>
            <a:ext cx="7950155" cy="1519373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50" charset="-127"/>
                <a:cs typeface="+mn-cs"/>
              </a:rPr>
              <a:t># 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cd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cp pnp4nagios-0.6.25/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contrib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ssi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/status-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header.ssi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etc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/servers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service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npcd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restart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#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systemctl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restart </a:t>
            </a:r>
            <a:r>
              <a:rPr lang="en-US" altLang="ko-KR" sz="1300" err="1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nagios</a:t>
            </a:r>
            <a:r>
              <a:rPr lang="en-US" altLang="ko-KR" sz="1300">
                <a:solidFill>
                  <a:prstClr val="white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 httpd</a:t>
            </a:r>
            <a:endParaRPr kumimoji="0" lang="en-US" altLang="ko-KR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5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ADD9AC-A74E-4E7E-982A-C500CA61216C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접속</a:t>
            </a: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1360578"/>
            <a:ext cx="7950155" cy="46016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// </a:t>
            </a:r>
            <a:r>
              <a:rPr kumimoji="0" lang="en-US" altLang="ko-KR" sz="1400" b="0" i="0" u="none" strike="noStrike" kern="1200" cap="none" spc="0" normalizeH="0" baseline="0" noProof="0" err="1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nagios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서비스로 접속하면 각 서비스 앞에 그래프처럼 생긴 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pnp4nagios </a:t>
            </a:r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아이콘을 확인할 수 있습니다</a:t>
            </a:r>
            <a:r>
              <a:rPr kumimoji="0" lang="en-US" altLang="ko-KR" sz="14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400">
              <a:solidFill>
                <a:srgbClr val="E7E6E6">
                  <a:lumMod val="25000"/>
                </a:srgb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B286B7-3B90-48E4-A132-6A80CDBCE6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" t="546" r="-927" b="23984"/>
          <a:stretch/>
        </p:blipFill>
        <p:spPr>
          <a:xfrm>
            <a:off x="825250" y="2020555"/>
            <a:ext cx="7493500" cy="38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BADD9AC-A74E-4E7E-982A-C500CA61216C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# </a:t>
            </a:r>
            <a:r>
              <a:rPr lang="en-US" altLang="ko-KR" sz="2800" dirty="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PnP4Nagios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몽블랑라운드ExB" panose="02020600000000000000" pitchFamily="18" charset="-127"/>
                <a:ea typeface="DX몽블랑라운드ExB" panose="02020600000000000000" pitchFamily="18" charset="-127"/>
                <a:cs typeface="+mn-cs"/>
              </a:rPr>
              <a:t> </a:t>
            </a:r>
            <a:r>
              <a:rPr lang="ko-KR" altLang="en-US" sz="2800" dirty="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prstClr val="black"/>
                </a:solidFill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핸드폰 접속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몽블랑라운드ExB" panose="02020600000000000000" pitchFamily="18" charset="-127"/>
              <a:ea typeface="DX몽블랑라운드ExB" panose="02020600000000000000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2B4D2F-34CF-4CD5-884D-0F656C110869}"/>
              </a:ext>
            </a:extLst>
          </p:cNvPr>
          <p:cNvSpPr/>
          <p:nvPr/>
        </p:nvSpPr>
        <p:spPr>
          <a:xfrm>
            <a:off x="596922" y="1360578"/>
            <a:ext cx="7950155" cy="460168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DX시인과나" panose="02020600000000000000" pitchFamily="18" charset="-127"/>
                <a:ea typeface="DX시인과나" panose="02020600000000000000" pitchFamily="18" charset="-127"/>
                <a:cs typeface="+mn-cs"/>
              </a:rPr>
              <a:t>http://14.36.28.162//pnp4nagios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DX시인과나" panose="02020600000000000000" pitchFamily="18" charset="-127"/>
              <a:ea typeface="DX시인과나" panose="02020600000000000000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ABF409-D965-49A3-BF84-F7342F3F9B2E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01" y="1750053"/>
            <a:ext cx="2289798" cy="40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9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1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DNS </a:t>
            </a:r>
            <a:r>
              <a:rPr lang="ko-KR" altLang="en-US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확인</a:t>
            </a:r>
            <a:endParaRPr lang="en-US" altLang="ko-KR" sz="28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420F350-6652-4AD8-85B9-2F7E53DFF7AA}"/>
              </a:ext>
            </a:extLst>
          </p:cNvPr>
          <p:cNvSpPr/>
          <p:nvPr/>
        </p:nvSpPr>
        <p:spPr>
          <a:xfrm>
            <a:off x="596923" y="1514901"/>
            <a:ext cx="7989037" cy="443989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latin typeface="Consolas" panose="020B0609020204030204" pitchFamily="49" charset="0"/>
              </a:rPr>
              <a:t># rpm –</a:t>
            </a:r>
            <a:r>
              <a:rPr lang="en-US" altLang="ko-KR" sz="1300" err="1">
                <a:latin typeface="Consolas" panose="020B0609020204030204" pitchFamily="49" charset="0"/>
              </a:rPr>
              <a:t>qa</a:t>
            </a:r>
            <a:r>
              <a:rPr lang="en-US" altLang="ko-KR" sz="1300">
                <a:latin typeface="Consolas" panose="020B0609020204030204" pitchFamily="49" charset="0"/>
              </a:rPr>
              <a:t> | grep bind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7689A6-842B-4D27-A4C6-81A3C3555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50" t="65197" r="56295" b="12536"/>
          <a:stretch/>
        </p:blipFill>
        <p:spPr>
          <a:xfrm>
            <a:off x="596923" y="2116938"/>
            <a:ext cx="7989037" cy="2568184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11ADADC-F44A-4450-90E1-2AB13C430A52}"/>
              </a:ext>
            </a:extLst>
          </p:cNvPr>
          <p:cNvSpPr/>
          <p:nvPr/>
        </p:nvSpPr>
        <p:spPr>
          <a:xfrm>
            <a:off x="2533034" y="2110479"/>
            <a:ext cx="2811480" cy="28736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94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0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# DNS </a:t>
            </a:r>
            <a:r>
              <a:rPr lang="ko-KR" altLang="en-US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시작</a:t>
            </a:r>
            <a:endParaRPr lang="en-US" altLang="ko-KR" sz="28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2"/>
            <a:ext cx="3886177" cy="1318290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systemctl</a:t>
            </a:r>
            <a:r>
              <a:rPr lang="en-US" altLang="ko-KR" sz="1300">
                <a:latin typeface="Consolas" panose="020B0609020204030204" pitchFamily="49" charset="0"/>
              </a:rPr>
              <a:t> start named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systemctl</a:t>
            </a:r>
            <a:r>
              <a:rPr lang="en-US" altLang="ko-KR" sz="1300">
                <a:latin typeface="Consolas" panose="020B0609020204030204" pitchFamily="49" charset="0"/>
              </a:rPr>
              <a:t> enable named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systemctl status named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systemctl</a:t>
            </a:r>
            <a:r>
              <a:rPr lang="en-US" altLang="ko-KR" sz="1300">
                <a:latin typeface="Consolas" panose="020B0609020204030204" pitchFamily="49" charset="0"/>
              </a:rPr>
              <a:t> start named-chroot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systemctl</a:t>
            </a:r>
            <a:r>
              <a:rPr lang="en-US" altLang="ko-KR" sz="1300">
                <a:latin typeface="Consolas" panose="020B0609020204030204" pitchFamily="49" charset="0"/>
              </a:rPr>
              <a:t> enable named-chroot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systemctl status named-chroot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6A677C-325E-47FF-9272-DDE9A6AE15E1}"/>
              </a:ext>
            </a:extLst>
          </p:cNvPr>
          <p:cNvSpPr/>
          <p:nvPr/>
        </p:nvSpPr>
        <p:spPr>
          <a:xfrm>
            <a:off x="4660900" y="1514902"/>
            <a:ext cx="3886177" cy="131829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DNS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시작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DNS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자동 실행 설정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DNS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실행 확인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DNS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보안 시작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DNS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보안 자동 실행 설정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DNS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보안 실행 확인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6C6156F-7F97-445E-941C-73DCD9F03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3" y="2977947"/>
            <a:ext cx="7949873" cy="30360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1C96C3-7C0B-415F-BB66-B4A3BDC69092}"/>
              </a:ext>
            </a:extLst>
          </p:cNvPr>
          <p:cNvSpPr/>
          <p:nvPr/>
        </p:nvSpPr>
        <p:spPr>
          <a:xfrm>
            <a:off x="1593130" y="3250389"/>
            <a:ext cx="1687398" cy="1673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77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739602B5-4E22-41AA-A175-8B13FCD98935}"/>
              </a:ext>
            </a:extLst>
          </p:cNvPr>
          <p:cNvSpPr/>
          <p:nvPr/>
        </p:nvSpPr>
        <p:spPr>
          <a:xfrm>
            <a:off x="347240" y="682978"/>
            <a:ext cx="8449519" cy="5492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675F320-BB59-47EE-A6D4-2CCFD3A77736}"/>
              </a:ext>
            </a:extLst>
          </p:cNvPr>
          <p:cNvSpPr/>
          <p:nvPr/>
        </p:nvSpPr>
        <p:spPr>
          <a:xfrm>
            <a:off x="-381965" y="6319777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A9F6CA3-C961-469D-B9EE-AAB34587BE9F}"/>
              </a:ext>
            </a:extLst>
          </p:cNvPr>
          <p:cNvSpPr/>
          <p:nvPr/>
        </p:nvSpPr>
        <p:spPr>
          <a:xfrm>
            <a:off x="-486137" y="0"/>
            <a:ext cx="10116274" cy="53822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95E89A22-92A5-4084-B53A-5938344F02BC}"/>
              </a:ext>
            </a:extLst>
          </p:cNvPr>
          <p:cNvSpPr/>
          <p:nvPr/>
        </p:nvSpPr>
        <p:spPr>
          <a:xfrm>
            <a:off x="8475634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CF57F767-4771-4C22-8F8D-08FE4C128565}"/>
              </a:ext>
            </a:extLst>
          </p:cNvPr>
          <p:cNvSpPr/>
          <p:nvPr/>
        </p:nvSpPr>
        <p:spPr>
          <a:xfrm>
            <a:off x="7898347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7B9730B-1DA2-4F8E-B41A-D9E8E715014F}"/>
              </a:ext>
            </a:extLst>
          </p:cNvPr>
          <p:cNvSpPr/>
          <p:nvPr/>
        </p:nvSpPr>
        <p:spPr>
          <a:xfrm>
            <a:off x="7321060" y="184295"/>
            <a:ext cx="248713" cy="24871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8FE95-03E7-4A45-8D60-112A6651B839}"/>
              </a:ext>
            </a:extLst>
          </p:cNvPr>
          <p:cNvSpPr txBox="1"/>
          <p:nvPr/>
        </p:nvSpPr>
        <p:spPr>
          <a:xfrm>
            <a:off x="596923" y="819735"/>
            <a:ext cx="7950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+ named-chroot </a:t>
            </a:r>
            <a:r>
              <a:rPr lang="ko-KR" altLang="en-US" sz="2800">
                <a:latin typeface="DX몽블랑라운드ExB" panose="02020600000000000000" pitchFamily="18" charset="-127"/>
                <a:ea typeface="DX몽블랑라운드ExB" panose="02020600000000000000" pitchFamily="18" charset="-127"/>
              </a:rPr>
              <a:t>오류</a:t>
            </a:r>
            <a:endParaRPr lang="en-US" altLang="ko-KR" sz="2800">
              <a:latin typeface="DX몽블랑라운드ExB" panose="02020600000000000000" pitchFamily="18" charset="-127"/>
              <a:ea typeface="DX몽블랑라운드ExB" panose="02020600000000000000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2EBB88D-B966-4966-8009-08C3EA359A50}"/>
              </a:ext>
            </a:extLst>
          </p:cNvPr>
          <p:cNvSpPr/>
          <p:nvPr/>
        </p:nvSpPr>
        <p:spPr>
          <a:xfrm>
            <a:off x="596923" y="1514901"/>
            <a:ext cx="7989037" cy="1102881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systemctl</a:t>
            </a:r>
            <a:r>
              <a:rPr lang="en-US" altLang="ko-KR" sz="1300">
                <a:latin typeface="Consolas" panose="020B0609020204030204" pitchFamily="49" charset="0"/>
              </a:rPr>
              <a:t> stop named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systemctl</a:t>
            </a:r>
            <a:r>
              <a:rPr lang="en-US" altLang="ko-KR" sz="1300">
                <a:latin typeface="Consolas" panose="020B0609020204030204" pitchFamily="49" charset="0"/>
              </a:rPr>
              <a:t> disable named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/usr/libexec/setup-named-chroot.sh /var/named/chroot on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systemctl</a:t>
            </a:r>
            <a:r>
              <a:rPr lang="en-US" altLang="ko-KR" sz="1300">
                <a:latin typeface="Consolas" panose="020B0609020204030204" pitchFamily="49" charset="0"/>
              </a:rPr>
              <a:t> start named-chroot</a:t>
            </a:r>
          </a:p>
          <a:p>
            <a:r>
              <a:rPr lang="en-US" altLang="ko-KR" sz="1300">
                <a:latin typeface="Consolas" panose="020B0609020204030204" pitchFamily="49" charset="0"/>
              </a:rPr>
              <a:t># </a:t>
            </a:r>
            <a:r>
              <a:rPr lang="en-US" altLang="ko-KR" sz="1300" err="1">
                <a:latin typeface="Consolas" panose="020B0609020204030204" pitchFamily="49" charset="0"/>
              </a:rPr>
              <a:t>systemctl</a:t>
            </a:r>
            <a:r>
              <a:rPr lang="en-US" altLang="ko-KR" sz="1300">
                <a:latin typeface="Consolas" panose="020B0609020204030204" pitchFamily="49" charset="0"/>
              </a:rPr>
              <a:t> enable named-chroot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C6A677C-325E-47FF-9272-DDE9A6AE15E1}"/>
              </a:ext>
            </a:extLst>
          </p:cNvPr>
          <p:cNvSpPr/>
          <p:nvPr/>
        </p:nvSpPr>
        <p:spPr>
          <a:xfrm>
            <a:off x="588103" y="2708320"/>
            <a:ext cx="7989037" cy="10605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named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실행 중단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named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자동 실행 삭제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ea typeface="DX시인과나" panose="02020600000000000000"/>
              </a:rPr>
              <a:t>// /usr/libexec/setup-named-chroot.sh /var/named/chroot on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ea typeface="DX시인과나" panose="02020600000000000000"/>
              </a:rPr>
              <a:t>입력</a:t>
            </a:r>
            <a:endParaRPr lang="en-US" altLang="ko-KR" sz="1300">
              <a:solidFill>
                <a:schemeClr val="bg2">
                  <a:lumMod val="25000"/>
                </a:schemeClr>
              </a:solidFill>
              <a:ea typeface="DX시인과나" panose="02020600000000000000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named-chroot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보안 시작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// named-chroot </a:t>
            </a:r>
            <a:r>
              <a:rPr lang="ko-KR" altLang="en-US" sz="1300">
                <a:solidFill>
                  <a:schemeClr val="bg2">
                    <a:lumMod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보안 자동 시작 설정</a:t>
            </a:r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300">
              <a:solidFill>
                <a:schemeClr val="bg2">
                  <a:lumMod val="2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C1004-50A4-44E2-B42A-93D2E2D2C4F2}"/>
              </a:ext>
            </a:extLst>
          </p:cNvPr>
          <p:cNvSpPr txBox="1"/>
          <p:nvPr/>
        </p:nvSpPr>
        <p:spPr>
          <a:xfrm>
            <a:off x="7096162" y="3897122"/>
            <a:ext cx="698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 </a:t>
            </a:r>
            <a:r>
              <a:rPr lang="ko-KR" altLang="en-US" sz="100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그림 </a:t>
            </a:r>
            <a:r>
              <a:rPr lang="en-US" altLang="ko-KR" sz="100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1 ]</a:t>
            </a:r>
            <a:endParaRPr lang="ko-KR" altLang="en-US" sz="100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52FA6-E391-401D-8AC4-0B7AFC3915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2" b="1363"/>
          <a:stretch/>
        </p:blipFill>
        <p:spPr>
          <a:xfrm>
            <a:off x="595489" y="3859438"/>
            <a:ext cx="7989036" cy="19242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69FB2B2-467B-49AA-A6D1-873AEBD95244}"/>
              </a:ext>
            </a:extLst>
          </p:cNvPr>
          <p:cNvSpPr/>
          <p:nvPr/>
        </p:nvSpPr>
        <p:spPr>
          <a:xfrm>
            <a:off x="595489" y="5143500"/>
            <a:ext cx="2674184" cy="3798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C7965B0-D6D0-4075-A61F-E8BC2659C4CB}"/>
              </a:ext>
            </a:extLst>
          </p:cNvPr>
          <p:cNvSpPr/>
          <p:nvPr/>
        </p:nvSpPr>
        <p:spPr>
          <a:xfrm>
            <a:off x="1524000" y="4630809"/>
            <a:ext cx="3371273" cy="13064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13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1734</TotalTime>
  <Words>2096</Words>
  <Application>Microsoft Office PowerPoint</Application>
  <PresentationFormat>화면 슬라이드 쇼(4:3)</PresentationFormat>
  <Paragraphs>604</Paragraphs>
  <Slides>64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5" baseType="lpstr">
      <vt:lpstr>DX국민시대</vt:lpstr>
      <vt:lpstr>DX몽블랑라운드ExB</vt:lpstr>
      <vt:lpstr>DX시인과나</vt:lpstr>
      <vt:lpstr>나눔바른고딕</vt:lpstr>
      <vt:lpstr>나눔스퀘어_ac</vt:lpstr>
      <vt:lpstr>맑은 고딕</vt:lpstr>
      <vt:lpstr>Arial</vt:lpstr>
      <vt:lpstr>Calibri</vt:lpstr>
      <vt:lpstr>Calibri Light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ehee0</dc:creator>
  <cp:lastModifiedBy>KITRI</cp:lastModifiedBy>
  <cp:revision>221</cp:revision>
  <dcterms:created xsi:type="dcterms:W3CDTF">2020-10-13T19:08:15Z</dcterms:created>
  <dcterms:modified xsi:type="dcterms:W3CDTF">2020-10-23T07:03:07Z</dcterms:modified>
</cp:coreProperties>
</file>